
<file path=[Content_Types].xml><?xml version="1.0" encoding="utf-8"?>
<Types xmlns="http://schemas.openxmlformats.org/package/2006/content-types">
  <Override PartName="/_rels/.rels" ContentType="application/vnd.openxmlformats-package.relationships+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_rels/notesSlide18.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6.xml.rels" ContentType="application/vnd.openxmlformats-package.relationships+xml"/>
  <Override PartName="/ppt/notesSlides/_rels/notesSlide13.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7.xml.rels" ContentType="application/vnd.openxmlformats-package.relationships+xml"/>
  <Override PartName="/ppt/notesSlides/_rels/notesSlide3.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_rels/presentation.xml.rels" ContentType="application/vnd.openxmlformats-package.relationships+xml"/>
  <Override PartName="/ppt/media/image9.png" ContentType="image/png"/>
  <Override PartName="/ppt/media/image11.png" ContentType="image/png"/>
  <Override PartName="/ppt/media/image20.png" ContentType="image/png"/>
  <Override PartName="/ppt/media/image22.png" ContentType="image/png"/>
  <Override PartName="/ppt/media/image31.png" ContentType="image/png"/>
  <Override PartName="/ppt/media/image40.png" ContentType="image/png"/>
  <Override PartName="/ppt/media/image15.png" ContentType="image/png"/>
  <Override PartName="/ppt/media/image24.png" ContentType="image/png"/>
  <Override PartName="/ppt/media/image33.png" ContentType="image/png"/>
  <Override PartName="/ppt/media/image42.png" ContentType="image/png"/>
  <Override PartName="/ppt/media/image17.png" ContentType="image/png"/>
  <Override PartName="/ppt/media/image51.png" ContentType="image/png"/>
  <Override PartName="/ppt/media/image26.png" ContentType="image/png"/>
  <Override PartName="/ppt/media/image35.png" ContentType="image/png"/>
  <Override PartName="/ppt/media/image44.png" ContentType="image/png"/>
  <Override PartName="/ppt/media/image19.png" ContentType="image/png"/>
  <Override PartName="/ppt/media/image28.png" ContentType="image/png"/>
  <Override PartName="/ppt/media/image37.png" ContentType="image/png"/>
  <Override PartName="/ppt/media/image46.png" ContentType="image/png"/>
  <Override PartName="/ppt/media/image2.png" ContentType="image/png"/>
  <Override PartName="/ppt/media/image39.png" ContentType="image/png"/>
  <Override PartName="/ppt/media/image48.png" ContentType="image/png"/>
  <Override PartName="/ppt/media/image6.png" ContentType="image/png"/>
  <Override PartName="/ppt/media/image8.png" ContentType="image/png"/>
  <Override PartName="/ppt/media/image10.png" ContentType="image/png"/>
  <Override PartName="/ppt/media/image12.png" ContentType="image/png"/>
  <Override PartName="/ppt/media/image21.png" ContentType="image/png"/>
  <Override PartName="/ppt/media/image30.png" ContentType="image/png"/>
  <Override PartName="/ppt/media/image14.png" ContentType="image/png"/>
  <Override PartName="/ppt/media/image23.png" ContentType="image/png"/>
  <Override PartName="/ppt/media/image32.png" ContentType="image/png"/>
  <Override PartName="/ppt/media/image41.png" ContentType="image/png"/>
  <Override PartName="/ppt/media/image16.png" ContentType="image/png"/>
  <Override PartName="/ppt/media/image50.png" ContentType="image/png"/>
  <Override PartName="/ppt/media/image25.png" ContentType="image/png"/>
  <Override PartName="/ppt/media/image13.jpeg" ContentType="image/jpeg"/>
  <Override PartName="/ppt/media/image34.png" ContentType="image/png"/>
  <Override PartName="/ppt/media/image43.png" ContentType="image/png"/>
  <Override PartName="/ppt/media/image18.png" ContentType="image/png"/>
  <Override PartName="/ppt/media/image27.png" ContentType="image/png"/>
  <Override PartName="/ppt/media/image36.png" ContentType="image/png"/>
  <Override PartName="/ppt/media/image45.png" ContentType="image/png"/>
  <Override PartName="/ppt/media/image1.png" ContentType="image/png"/>
  <Override PartName="/ppt/media/image29.png" ContentType="image/png"/>
  <Override PartName="/ppt/media/image38.png" ContentType="image/png"/>
  <Override PartName="/ppt/media/image4.jpeg" ContentType="image/jpeg"/>
  <Override PartName="/ppt/media/image47.png" ContentType="image/png"/>
  <Override PartName="/ppt/media/image3.png" ContentType="image/png"/>
  <Override PartName="/ppt/media/image49.png" ContentType="image/png"/>
  <Override PartName="/ppt/media/image5.png" ContentType="image/png"/>
  <Override PartName="/ppt/media/image7.png" ContentType="image/png"/>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_rels/slideLayout38.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2.xml.rels" ContentType="application/vnd.openxmlformats-package.relationships+xml"/>
  <Override PartName="/ppt/slideLayouts/_rels/slideLayout44.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37.xml.rels" ContentType="application/vnd.openxmlformats-package.relationships+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1.xml.rels" ContentType="application/vnd.openxmlformats-package.relationships+xml"/>
  <Override PartName="/ppt/slideLayouts/_rels/slideLayout3.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43.xml.rels" ContentType="application/vnd.openxmlformats-package.relationships+xml"/>
  <Override PartName="/ppt/slideLayouts/_rels/slideLayout41.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5.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6.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31.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47.xml.rels" ContentType="application/vnd.openxmlformats-package.relationships+xml"/>
  <Override PartName="/ppt/slides/_rels/slide22.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44.xml.rels" ContentType="application/vnd.openxmlformats-package.relationships+xml"/>
  <Override PartName="/ppt/slides/_rels/slide42.xml.rels" ContentType="application/vnd.openxmlformats-package.relationships+xml"/>
  <Override PartName="/ppt/slides/_rels/slide40.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39.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46.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45.xml.rels" ContentType="application/vnd.openxmlformats-package.relationships+xml"/>
  <Override PartName="/ppt/slides/_rels/slide43.xml.rels" ContentType="application/vnd.openxmlformats-package.relationships+xml"/>
  <Override PartName="/ppt/slides/_rels/slide41.xml.rels" ContentType="application/vnd.openxmlformats-package.relationships+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PlaceHolder 1"/>
          <p:cNvSpPr>
            <a:spLocks noGrp="1"/>
          </p:cNvSpPr>
          <p:nvPr>
            <p:ph type="body"/>
          </p:nvPr>
        </p:nvSpPr>
        <p:spPr>
          <a:xfrm>
            <a:off x="756000" y="5078520"/>
            <a:ext cx="6047640" cy="4811040"/>
          </a:xfrm>
          <a:prstGeom prst="rect">
            <a:avLst/>
          </a:prstGeom>
        </p:spPr>
        <p:txBody>
          <a:bodyPr bIns="0" lIns="0" rIns="0" tIns="0" wrap="none"/>
          <a:p>
            <a:r>
              <a:rPr lang="fr-FR"/>
              <a:t>Cliquez pour modifier le format des notes</a:t>
            </a:r>
            <a:endParaRPr/>
          </a:p>
        </p:txBody>
      </p:sp>
      <p:sp>
        <p:nvSpPr>
          <p:cNvPr id="161" name="PlaceHolder 2"/>
          <p:cNvSpPr>
            <a:spLocks noGrp="1"/>
          </p:cNvSpPr>
          <p:nvPr>
            <p:ph type="hdr"/>
          </p:nvPr>
        </p:nvSpPr>
        <p:spPr>
          <a:xfrm>
            <a:off x="0" y="0"/>
            <a:ext cx="3280680" cy="534240"/>
          </a:xfrm>
          <a:prstGeom prst="rect">
            <a:avLst/>
          </a:prstGeom>
        </p:spPr>
        <p:txBody>
          <a:bodyPr bIns="0" lIns="0" rIns="0" tIns="0" wrap="none"/>
          <a:p>
            <a:r>
              <a:rPr lang="fr-FR"/>
              <a:t>&lt;en-tête&gt;</a:t>
            </a:r>
            <a:endParaRPr/>
          </a:p>
        </p:txBody>
      </p:sp>
      <p:sp>
        <p:nvSpPr>
          <p:cNvPr id="162" name="PlaceHolder 3"/>
          <p:cNvSpPr>
            <a:spLocks noGrp="1"/>
          </p:cNvSpPr>
          <p:nvPr>
            <p:ph type="dt"/>
          </p:nvPr>
        </p:nvSpPr>
        <p:spPr>
          <a:xfrm>
            <a:off x="4278960" y="0"/>
            <a:ext cx="3280680" cy="534240"/>
          </a:xfrm>
          <a:prstGeom prst="rect">
            <a:avLst/>
          </a:prstGeom>
        </p:spPr>
        <p:txBody>
          <a:bodyPr bIns="0" lIns="0" rIns="0" tIns="0" wrap="none"/>
          <a:p>
            <a:pPr algn="r"/>
            <a:r>
              <a:rPr lang="fr-FR"/>
              <a:t>&lt;date/heure&gt;</a:t>
            </a:r>
            <a:endParaRPr/>
          </a:p>
        </p:txBody>
      </p:sp>
      <p:sp>
        <p:nvSpPr>
          <p:cNvPr id="163" name="PlaceHolder 4"/>
          <p:cNvSpPr>
            <a:spLocks noGrp="1"/>
          </p:cNvSpPr>
          <p:nvPr>
            <p:ph type="ftr"/>
          </p:nvPr>
        </p:nvSpPr>
        <p:spPr>
          <a:xfrm>
            <a:off x="0" y="10157400"/>
            <a:ext cx="3280680" cy="534240"/>
          </a:xfrm>
          <a:prstGeom prst="rect">
            <a:avLst/>
          </a:prstGeom>
        </p:spPr>
        <p:txBody>
          <a:bodyPr anchor="b" bIns="0" lIns="0" rIns="0" tIns="0" wrap="none"/>
          <a:p>
            <a:r>
              <a:rPr lang="fr-FR"/>
              <a:t>&lt;pied de page&gt;</a:t>
            </a:r>
            <a:endParaRPr/>
          </a:p>
        </p:txBody>
      </p:sp>
      <p:sp>
        <p:nvSpPr>
          <p:cNvPr id="164" name="PlaceHolder 5"/>
          <p:cNvSpPr>
            <a:spLocks noGrp="1"/>
          </p:cNvSpPr>
          <p:nvPr>
            <p:ph type="sldNum"/>
          </p:nvPr>
        </p:nvSpPr>
        <p:spPr>
          <a:xfrm>
            <a:off x="4278960" y="10157400"/>
            <a:ext cx="3280680" cy="534240"/>
          </a:xfrm>
          <a:prstGeom prst="rect">
            <a:avLst/>
          </a:prstGeom>
        </p:spPr>
        <p:txBody>
          <a:bodyPr anchor="b" bIns="0" lIns="0" rIns="0" tIns="0" wrap="none"/>
          <a:p>
            <a:pPr algn="r"/>
            <a:fld id="{F1A11121-A1F1-4181-B111-F1818171D181}" type="slidenum">
              <a:rPr lang="fr-FR"/>
              <a:t>&lt;numéro&gt;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6"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Bonjour, merci de m’avoir invité pour cette présentation. Je vais vous parler de Galaxy. Galaxy est une Platform basé sur le web site pour analyser des données intensives. </a:t>
            </a:r>
            <a:endParaRPr/>
          </a:p>
          <a:p>
            <a:pPr>
              <a:lnSpc>
                <a:spcPct val="100000"/>
              </a:lnSpc>
            </a:pPr>
            <a:endParaRPr/>
          </a:p>
        </p:txBody>
      </p:sp>
      <p:sp>
        <p:nvSpPr>
          <p:cNvPr id="517" name="TextShape 2"/>
          <p:cNvSpPr txBox="1"/>
          <p:nvPr/>
        </p:nvSpPr>
        <p:spPr>
          <a:xfrm>
            <a:off x="0" y="0"/>
            <a:ext cx="-11796840" cy="-11796840"/>
          </a:xfrm>
          <a:prstGeom prst="rect">
            <a:avLst/>
          </a:prstGeom>
        </p:spPr>
        <p:txBody>
          <a:bodyPr bIns="45000" lIns="90000" rIns="90000" tIns="45000"/>
          <a:p>
            <a:endParaRPr/>
          </a:p>
        </p:txBody>
      </p:sp>
      <p:sp>
        <p:nvSpPr>
          <p:cNvPr id="518" name="TextShape 3"/>
          <p:cNvSpPr txBox="1"/>
          <p:nvPr/>
        </p:nvSpPr>
        <p:spPr>
          <a:xfrm>
            <a:off x="0" y="0"/>
            <a:ext cx="-11796840" cy="-11796840"/>
          </a:xfrm>
          <a:prstGeom prst="rect">
            <a:avLst/>
          </a:prstGeom>
        </p:spPr>
        <p:txBody>
          <a:bodyPr bIns="45000" lIns="90000" rIns="90000" tIns="45000"/>
          <a:p>
            <a:pPr>
              <a:lnSpc>
                <a:spcPct val="100000"/>
              </a:lnSpc>
            </a:pPr>
            <a:fld id="{615141C1-31A1-4181-B161-61E1410171B1}" type="slidenum">
              <a:rPr lang="fr-FR" sz="1400">
                <a:solidFill>
                  <a:srgbClr val="808080"/>
                </a:solidFill>
                <a:latin typeface="Arial"/>
                <a:ea typeface="ＭＳ Ｐゴシック"/>
              </a:rPr>
              <a:t>&lt;numéro&gt;</a:t>
            </a:fld>
            <a:endParaRPr/>
          </a:p>
        </p:txBody>
      </p:sp>
      <p:sp>
        <p:nvSpPr>
          <p:cNvPr id="519"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8"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Avec un exemple, ça peut être plus claire. Ici on va uploader un fichier .gff3, après avoir exécuté,</a:t>
            </a:r>
            <a:endParaRPr/>
          </a:p>
          <a:p>
            <a:pPr>
              <a:lnSpc>
                <a:spcPct val="100000"/>
              </a:lnSpc>
            </a:pPr>
            <a:endParaRPr/>
          </a:p>
        </p:txBody>
      </p:sp>
      <p:sp>
        <p:nvSpPr>
          <p:cNvPr id="549" name="TextShape 2"/>
          <p:cNvSpPr txBox="1"/>
          <p:nvPr/>
        </p:nvSpPr>
        <p:spPr>
          <a:xfrm>
            <a:off x="0" y="0"/>
            <a:ext cx="-11796840" cy="-11796840"/>
          </a:xfrm>
          <a:prstGeom prst="rect">
            <a:avLst/>
          </a:prstGeom>
        </p:spPr>
        <p:txBody>
          <a:bodyPr bIns="45000" lIns="90000" rIns="90000" tIns="45000"/>
          <a:p>
            <a:endParaRPr/>
          </a:p>
        </p:txBody>
      </p:sp>
      <p:sp>
        <p:nvSpPr>
          <p:cNvPr id="550" name="TextShape 3"/>
          <p:cNvSpPr txBox="1"/>
          <p:nvPr/>
        </p:nvSpPr>
        <p:spPr>
          <a:xfrm>
            <a:off x="0" y="0"/>
            <a:ext cx="-11796840" cy="-11796840"/>
          </a:xfrm>
          <a:prstGeom prst="rect">
            <a:avLst/>
          </a:prstGeom>
        </p:spPr>
        <p:txBody>
          <a:bodyPr bIns="45000" lIns="90000" rIns="90000" tIns="45000"/>
          <a:p>
            <a:pPr>
              <a:lnSpc>
                <a:spcPct val="100000"/>
              </a:lnSpc>
            </a:pPr>
            <a:fld id="{41E1D111-4191-41B1-B171-6111910161D1}" type="slidenum">
              <a:rPr lang="fr-FR" sz="1400">
                <a:solidFill>
                  <a:srgbClr val="808080"/>
                </a:solidFill>
                <a:latin typeface="Arial"/>
                <a:ea typeface="ＭＳ Ｐゴシック"/>
              </a:rPr>
              <a:t>&lt;numéro&gt;</a:t>
            </a:fld>
            <a:endParaRPr/>
          </a:p>
        </p:txBody>
      </p:sp>
      <p:sp>
        <p:nvSpPr>
          <p:cNvPr id="551"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2"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Ce fichier est bien apparu dans l’historique de galaxy, en cliquant la petite icône de l’œil, on peu voir ce fichier au milieu de la page. </a:t>
            </a:r>
            <a:endParaRPr/>
          </a:p>
          <a:p>
            <a:pPr>
              <a:lnSpc>
                <a:spcPct val="100000"/>
              </a:lnSpc>
            </a:pPr>
            <a:endParaRPr/>
          </a:p>
        </p:txBody>
      </p:sp>
      <p:sp>
        <p:nvSpPr>
          <p:cNvPr id="553" name="TextShape 2"/>
          <p:cNvSpPr txBox="1"/>
          <p:nvPr/>
        </p:nvSpPr>
        <p:spPr>
          <a:xfrm>
            <a:off x="0" y="0"/>
            <a:ext cx="-11796840" cy="-11796840"/>
          </a:xfrm>
          <a:prstGeom prst="rect">
            <a:avLst/>
          </a:prstGeom>
        </p:spPr>
        <p:txBody>
          <a:bodyPr bIns="45000" lIns="90000" rIns="90000" tIns="45000"/>
          <a:p>
            <a:endParaRPr/>
          </a:p>
        </p:txBody>
      </p:sp>
      <p:sp>
        <p:nvSpPr>
          <p:cNvPr id="554" name="TextShape 3"/>
          <p:cNvSpPr txBox="1"/>
          <p:nvPr/>
        </p:nvSpPr>
        <p:spPr>
          <a:xfrm>
            <a:off x="0" y="0"/>
            <a:ext cx="-11796840" cy="-11796840"/>
          </a:xfrm>
          <a:prstGeom prst="rect">
            <a:avLst/>
          </a:prstGeom>
        </p:spPr>
        <p:txBody>
          <a:bodyPr bIns="45000" lIns="90000" rIns="90000" tIns="45000"/>
          <a:p>
            <a:pPr>
              <a:lnSpc>
                <a:spcPct val="100000"/>
              </a:lnSpc>
            </a:pPr>
            <a:fld id="{51F101A1-61E1-4161-81E1-A141A131D161}" type="slidenum">
              <a:rPr lang="fr-FR" sz="1400">
                <a:solidFill>
                  <a:srgbClr val="808080"/>
                </a:solidFill>
                <a:latin typeface="Arial"/>
                <a:ea typeface="ＭＳ Ｐゴシック"/>
              </a:rPr>
              <a:t>&lt;numéro&gt;</a:t>
            </a:fld>
            <a:endParaRPr/>
          </a:p>
        </p:txBody>
      </p:sp>
      <p:sp>
        <p:nvSpPr>
          <p:cNvPr id="555"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6" name="TextShape 1"/>
          <p:cNvSpPr txBox="1"/>
          <p:nvPr/>
        </p:nvSpPr>
        <p:spPr>
          <a:xfrm>
            <a:off x="0" y="0"/>
            <a:ext cx="-11796840" cy="-11796840"/>
          </a:xfrm>
          <a:prstGeom prst="rect">
            <a:avLst/>
          </a:prstGeom>
        </p:spPr>
        <p:txBody>
          <a:bodyPr bIns="45000" lIns="90000" rIns="90000" tIns="45000"/>
          <a:p>
            <a:pPr>
              <a:lnSpc>
                <a:spcPct val="100000"/>
              </a:lnSpc>
            </a:pPr>
            <a:fld id="{0181C1C1-C1A1-4141-91C1-E191C1D121F1}" type="slidenum">
              <a:rPr lang="fr-FR" sz="1400">
                <a:solidFill>
                  <a:srgbClr val="808080"/>
                </a:solidFill>
                <a:latin typeface="Arial"/>
                <a:ea typeface="ＭＳ Ｐゴシック"/>
              </a:rPr>
              <a:t>&lt;numéro&gt;</a:t>
            </a:fld>
            <a:endParaRPr/>
          </a:p>
        </p:txBody>
      </p:sp>
      <p:sp>
        <p:nvSpPr>
          <p:cNvPr id="557" name="PlaceHolder 2"/>
          <p:cNvSpPr>
            <a:spLocks noGrp="1"/>
          </p:cNvSpPr>
          <p:nvPr>
            <p:ph type="body"/>
          </p:nvPr>
        </p:nvSpPr>
        <p:spPr>
          <a:xfrm>
            <a:off x="685440" y="4343400"/>
            <a:ext cx="5486760" cy="4023720"/>
          </a:xfrm>
          <a:prstGeom prst="rect">
            <a:avLst/>
          </a:prstGeom>
        </p:spPr>
        <p:txBody>
          <a:bodyPr anchor="ctr" bIns="45000" lIns="90000" rIns="90000" tIns="45000" wrap="none"/>
          <a:p>
            <a:pPr>
              <a:lnSpc>
                <a:spcPct val="100000"/>
              </a:lnSpc>
            </a:pPr>
            <a:r>
              <a:rPr lang="fr-FR" sz="1200">
                <a:solidFill>
                  <a:srgbClr val="000000"/>
                </a:solidFill>
                <a:latin typeface="Arial"/>
                <a:ea typeface="ＭＳ Ｐゴシック"/>
              </a:rPr>
              <a:t>Maintenant, on voudrait utiliser les outils pour traiter les données ou de faire des analyses, par exemple, on voudrait couper certaines colonnes de notre fichier .gff3 et d’avoir un nouveau fichier tabulé. On choisit donc l’outil ‘Cut’ dans la barre d’outils et cet outil est affiché au milieu de la page, on peut définir des paramètres, ici on voudrait garder que le id, le start , end et le strand de chaque coordonnée génomique dans le fichier .gff3 qu’on a uploadé tout à l’heure, on met donc colonne 1, 4, 5, 7 dans le champ ‘Cut columns’. Après avoir exécuté,</a:t>
            </a:r>
            <a:endParaRPr/>
          </a:p>
          <a:p>
            <a:pPr>
              <a:lnSpc>
                <a:spcPct val="100000"/>
              </a:lnSpc>
            </a:pPr>
            <a:endParaRPr/>
          </a:p>
        </p:txBody>
      </p:sp>
      <p:sp>
        <p:nvSpPr>
          <p:cNvPr id="558" name="TextShape 3"/>
          <p:cNvSpPr txBox="1"/>
          <p:nvPr/>
        </p:nvSpPr>
        <p:spPr>
          <a:xfrm>
            <a:off x="0" y="0"/>
            <a:ext cx="-11796840" cy="-11796840"/>
          </a:xfrm>
          <a:prstGeom prst="rect">
            <a:avLst/>
          </a:prstGeom>
        </p:spPr>
        <p:txBody>
          <a:bodyPr bIns="45000" lIns="90000" rIns="90000" tIns="45000"/>
          <a:p>
            <a:endParaRPr/>
          </a:p>
        </p:txBody>
      </p:sp>
      <p:sp>
        <p:nvSpPr>
          <p:cNvPr id="559"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0" name="TextShape 1"/>
          <p:cNvSpPr txBox="1"/>
          <p:nvPr/>
        </p:nvSpPr>
        <p:spPr>
          <a:xfrm>
            <a:off x="0" y="0"/>
            <a:ext cx="-11796840" cy="-11796840"/>
          </a:xfrm>
          <a:prstGeom prst="rect">
            <a:avLst/>
          </a:prstGeom>
        </p:spPr>
        <p:txBody>
          <a:bodyPr bIns="45000" lIns="90000" rIns="90000" tIns="45000"/>
          <a:p>
            <a:pPr>
              <a:lnSpc>
                <a:spcPct val="100000"/>
              </a:lnSpc>
            </a:pPr>
            <a:fld id="{D1E10141-B151-4141-8161-3151F1C14181}" type="slidenum">
              <a:rPr lang="fr-FR" sz="1400">
                <a:solidFill>
                  <a:srgbClr val="808080"/>
                </a:solidFill>
                <a:latin typeface="Arial"/>
                <a:ea typeface="ＭＳ Ｐゴシック"/>
              </a:rPr>
              <a:t>&lt;numéro&gt;</a:t>
            </a:fld>
            <a:endParaRPr/>
          </a:p>
        </p:txBody>
      </p:sp>
      <p:sp>
        <p:nvSpPr>
          <p:cNvPr id="561" name="PlaceHolder 2"/>
          <p:cNvSpPr>
            <a:spLocks noGrp="1"/>
          </p:cNvSpPr>
          <p:nvPr>
            <p:ph type="body"/>
          </p:nvPr>
        </p:nvSpPr>
        <p:spPr>
          <a:xfrm>
            <a:off x="685440" y="4343400"/>
            <a:ext cx="5486760" cy="4023720"/>
          </a:xfrm>
          <a:prstGeom prst="rect">
            <a:avLst/>
          </a:prstGeom>
        </p:spPr>
        <p:txBody>
          <a:bodyPr anchor="ctr" bIns="45000" lIns="90000" rIns="90000" tIns="45000" wrap="none"/>
          <a:p>
            <a:pPr>
              <a:lnSpc>
                <a:spcPct val="100000"/>
              </a:lnSpc>
            </a:pPr>
            <a:r>
              <a:rPr lang="fr-FR" sz="1200">
                <a:solidFill>
                  <a:srgbClr val="000000"/>
                </a:solidFill>
                <a:latin typeface="Arial"/>
                <a:ea typeface="ＭＳ Ｐゴシック"/>
              </a:rPr>
              <a:t>Maintenant, on voudrait utiliser les outils pour traiter les données ou de faire des analyses, par exemple, on voudrait couper certaines colonnes de notre fichier .gff3 et d’avoir un nouveau fichier tabulé. On choisit donc l’outil ‘Cut’ dans la barre d’outils et cet outil est affiché au milieu de la page, on peut définir des paramètres, ici on voudrait garder que le id, le start , end et le strand de chaque coordonnée génomique dans le fichier .gff3 qu’on a uploadé tout à l’heure, on met donc colonne 1, 4, 5, 7 dans le champ ‘Cut columns’. Après avoir exécuté,</a:t>
            </a:r>
            <a:endParaRPr/>
          </a:p>
          <a:p>
            <a:pPr>
              <a:lnSpc>
                <a:spcPct val="100000"/>
              </a:lnSpc>
            </a:pPr>
            <a:endParaRPr/>
          </a:p>
        </p:txBody>
      </p:sp>
      <p:sp>
        <p:nvSpPr>
          <p:cNvPr id="562" name="TextShape 3"/>
          <p:cNvSpPr txBox="1"/>
          <p:nvPr/>
        </p:nvSpPr>
        <p:spPr>
          <a:xfrm>
            <a:off x="0" y="0"/>
            <a:ext cx="-11796840" cy="-11796840"/>
          </a:xfrm>
          <a:prstGeom prst="rect">
            <a:avLst/>
          </a:prstGeom>
        </p:spPr>
        <p:txBody>
          <a:bodyPr bIns="45000" lIns="90000" rIns="90000" tIns="45000"/>
          <a:p>
            <a:endParaRPr/>
          </a:p>
        </p:txBody>
      </p:sp>
      <p:sp>
        <p:nvSpPr>
          <p:cNvPr id="563"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4" name="TextShape 1"/>
          <p:cNvSpPr txBox="1"/>
          <p:nvPr/>
        </p:nvSpPr>
        <p:spPr>
          <a:xfrm>
            <a:off x="0" y="0"/>
            <a:ext cx="-11796840" cy="-11796840"/>
          </a:xfrm>
          <a:prstGeom prst="rect">
            <a:avLst/>
          </a:prstGeom>
        </p:spPr>
        <p:txBody>
          <a:bodyPr bIns="45000" lIns="90000" rIns="90000" tIns="45000"/>
          <a:p>
            <a:pPr>
              <a:lnSpc>
                <a:spcPct val="100000"/>
              </a:lnSpc>
            </a:pPr>
            <a:fld id="{B1518131-4161-4151-81D1-2191F1F131C1}" type="slidenum">
              <a:rPr lang="fr-FR" sz="1400">
                <a:solidFill>
                  <a:srgbClr val="808080"/>
                </a:solidFill>
                <a:latin typeface="Arial"/>
                <a:ea typeface="ＭＳ Ｐゴシック"/>
              </a:rPr>
              <a:t>&lt;numéro&gt;</a:t>
            </a:fld>
            <a:endParaRPr/>
          </a:p>
        </p:txBody>
      </p:sp>
      <p:sp>
        <p:nvSpPr>
          <p:cNvPr id="565" name="PlaceHolder 2"/>
          <p:cNvSpPr>
            <a:spLocks noGrp="1"/>
          </p:cNvSpPr>
          <p:nvPr>
            <p:ph type="body"/>
          </p:nvPr>
        </p:nvSpPr>
        <p:spPr>
          <a:xfrm>
            <a:off x="685440" y="4343400"/>
            <a:ext cx="5486760" cy="4025160"/>
          </a:xfrm>
          <a:prstGeom prst="rect">
            <a:avLst/>
          </a:prstGeom>
        </p:spPr>
        <p:txBody>
          <a:bodyPr anchor="ctr" bIns="45000" lIns="90000" rIns="90000" tIns="45000" wrap="none"/>
          <a:p>
            <a:pPr>
              <a:lnSpc>
                <a:spcPct val="100000"/>
              </a:lnSpc>
            </a:pPr>
            <a:r>
              <a:rPr lang="fr-FR" sz="1200">
                <a:solidFill>
                  <a:srgbClr val="000000"/>
                </a:solidFill>
                <a:latin typeface="Arial"/>
                <a:ea typeface="ＭＳ Ｐゴシック"/>
              </a:rPr>
              <a:t>On peut voir le résultat apparaît dans l’historique. </a:t>
            </a:r>
            <a:endParaRPr/>
          </a:p>
          <a:p>
            <a:pPr>
              <a:lnSpc>
                <a:spcPct val="100000"/>
              </a:lnSpc>
            </a:pPr>
            <a:endParaRPr/>
          </a:p>
        </p:txBody>
      </p:sp>
      <p:sp>
        <p:nvSpPr>
          <p:cNvPr id="566" name="TextShape 3"/>
          <p:cNvSpPr txBox="1"/>
          <p:nvPr/>
        </p:nvSpPr>
        <p:spPr>
          <a:xfrm>
            <a:off x="0" y="0"/>
            <a:ext cx="-11796840" cy="-11796840"/>
          </a:xfrm>
          <a:prstGeom prst="rect">
            <a:avLst/>
          </a:prstGeom>
        </p:spPr>
        <p:txBody>
          <a:bodyPr bIns="45000" lIns="90000" rIns="90000" tIns="45000"/>
          <a:p>
            <a:endParaRPr/>
          </a:p>
        </p:txBody>
      </p:sp>
      <p:sp>
        <p:nvSpPr>
          <p:cNvPr id="567"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8"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Galaxy permet également de visualiser des résultats graphiques. Avec un autre exemple, l’image montre que les points rouges sont les gènes exprimé différentielles. Galaxy peut adapter plusieurs format d’images, jpg, png, gif, etc. </a:t>
            </a:r>
            <a:endParaRPr/>
          </a:p>
          <a:p>
            <a:pPr>
              <a:lnSpc>
                <a:spcPct val="100000"/>
              </a:lnSpc>
            </a:pPr>
            <a:endParaRPr/>
          </a:p>
        </p:txBody>
      </p:sp>
      <p:sp>
        <p:nvSpPr>
          <p:cNvPr id="569" name="TextShape 2"/>
          <p:cNvSpPr txBox="1"/>
          <p:nvPr/>
        </p:nvSpPr>
        <p:spPr>
          <a:xfrm>
            <a:off x="0" y="0"/>
            <a:ext cx="-11796840" cy="-11796840"/>
          </a:xfrm>
          <a:prstGeom prst="rect">
            <a:avLst/>
          </a:prstGeom>
        </p:spPr>
        <p:txBody>
          <a:bodyPr bIns="45000" lIns="90000" rIns="90000" tIns="45000"/>
          <a:p>
            <a:endParaRPr/>
          </a:p>
        </p:txBody>
      </p:sp>
      <p:sp>
        <p:nvSpPr>
          <p:cNvPr id="570" name="TextShape 3"/>
          <p:cNvSpPr txBox="1"/>
          <p:nvPr/>
        </p:nvSpPr>
        <p:spPr>
          <a:xfrm>
            <a:off x="0" y="0"/>
            <a:ext cx="-11796840" cy="-11796840"/>
          </a:xfrm>
          <a:prstGeom prst="rect">
            <a:avLst/>
          </a:prstGeom>
        </p:spPr>
        <p:txBody>
          <a:bodyPr bIns="45000" lIns="90000" rIns="90000" tIns="45000"/>
          <a:p>
            <a:pPr>
              <a:lnSpc>
                <a:spcPct val="100000"/>
              </a:lnSpc>
            </a:pPr>
            <a:fld id="{8141A1D1-8151-4101-9101-C12151F141A1}" type="slidenum">
              <a:rPr lang="fr-FR" sz="1400">
                <a:solidFill>
                  <a:srgbClr val="808080"/>
                </a:solidFill>
                <a:latin typeface="Arial"/>
                <a:ea typeface="ＭＳ Ｐゴシック"/>
              </a:rPr>
              <a:t>&lt;numéro&gt;</a:t>
            </a:fld>
            <a:endParaRPr/>
          </a:p>
        </p:txBody>
      </p:sp>
      <p:sp>
        <p:nvSpPr>
          <p:cNvPr id="571"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2"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On peut également télécharger les résultats d’analyses depuis Galaxy sur PC local, il suffit juste de cliquer sur une icône pour le faire.</a:t>
            </a:r>
            <a:endParaRPr/>
          </a:p>
          <a:p>
            <a:pPr>
              <a:lnSpc>
                <a:spcPct val="100000"/>
              </a:lnSpc>
            </a:pPr>
            <a:endParaRPr/>
          </a:p>
        </p:txBody>
      </p:sp>
      <p:sp>
        <p:nvSpPr>
          <p:cNvPr id="573" name="TextShape 2"/>
          <p:cNvSpPr txBox="1"/>
          <p:nvPr/>
        </p:nvSpPr>
        <p:spPr>
          <a:xfrm>
            <a:off x="0" y="0"/>
            <a:ext cx="-11796840" cy="-11796840"/>
          </a:xfrm>
          <a:prstGeom prst="rect">
            <a:avLst/>
          </a:prstGeom>
        </p:spPr>
        <p:txBody>
          <a:bodyPr bIns="45000" lIns="90000" rIns="90000" tIns="45000"/>
          <a:p>
            <a:endParaRPr/>
          </a:p>
        </p:txBody>
      </p:sp>
      <p:sp>
        <p:nvSpPr>
          <p:cNvPr id="574" name="TextShape 3"/>
          <p:cNvSpPr txBox="1"/>
          <p:nvPr/>
        </p:nvSpPr>
        <p:spPr>
          <a:xfrm>
            <a:off x="0" y="0"/>
            <a:ext cx="-11796840" cy="-11796840"/>
          </a:xfrm>
          <a:prstGeom prst="rect">
            <a:avLst/>
          </a:prstGeom>
        </p:spPr>
        <p:txBody>
          <a:bodyPr bIns="45000" lIns="90000" rIns="90000" tIns="45000"/>
          <a:p>
            <a:pPr>
              <a:lnSpc>
                <a:spcPct val="100000"/>
              </a:lnSpc>
            </a:pPr>
            <a:fld id="{0181D161-0141-4151-A151-D1119171A1A1}" type="slidenum">
              <a:rPr lang="fr-FR" sz="1400">
                <a:solidFill>
                  <a:srgbClr val="808080"/>
                </a:solidFill>
                <a:latin typeface="Arial"/>
                <a:ea typeface="ＭＳ Ｐゴシック"/>
              </a:rPr>
              <a:t>&lt;numéro&gt;</a:t>
            </a:fld>
            <a:endParaRPr/>
          </a:p>
        </p:txBody>
      </p:sp>
      <p:sp>
        <p:nvSpPr>
          <p:cNvPr id="575"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6"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Quand vous rencontrez des problèmes d’usage ou des problèmes d’intégration et installation, le tuto de Galaxy est très bien noté, pouvez y acceder avec ce lien, ou dans le menu help de Galaxy. </a:t>
            </a:r>
            <a:endParaRPr/>
          </a:p>
          <a:p>
            <a:pPr>
              <a:lnSpc>
                <a:spcPct val="100000"/>
              </a:lnSpc>
            </a:pPr>
            <a:r>
              <a:rPr lang="fr-FR" sz="1200">
                <a:solidFill>
                  <a:srgbClr val="000000"/>
                </a:solidFill>
                <a:latin typeface="Arial"/>
                <a:ea typeface="ＭＳ Ｐゴシック"/>
              </a:rPr>
              <a:t>Sinon, il y a aussi Galaxy mailing lists, vous pouvez poser toutes vos questions dans les mailing listes, vous pouvez avoir les réponses très rapidement. </a:t>
            </a:r>
            <a:endParaRPr/>
          </a:p>
          <a:p>
            <a:pPr>
              <a:lnSpc>
                <a:spcPct val="100000"/>
              </a:lnSpc>
            </a:pPr>
            <a:endParaRPr/>
          </a:p>
        </p:txBody>
      </p:sp>
      <p:sp>
        <p:nvSpPr>
          <p:cNvPr id="577" name="TextShape 2"/>
          <p:cNvSpPr txBox="1"/>
          <p:nvPr/>
        </p:nvSpPr>
        <p:spPr>
          <a:xfrm>
            <a:off x="0" y="0"/>
            <a:ext cx="-11796840" cy="-11796840"/>
          </a:xfrm>
          <a:prstGeom prst="rect">
            <a:avLst/>
          </a:prstGeom>
        </p:spPr>
        <p:txBody>
          <a:bodyPr bIns="45000" lIns="90000" rIns="90000" tIns="45000"/>
          <a:p>
            <a:endParaRPr/>
          </a:p>
        </p:txBody>
      </p:sp>
      <p:sp>
        <p:nvSpPr>
          <p:cNvPr id="578" name="TextShape 3"/>
          <p:cNvSpPr txBox="1"/>
          <p:nvPr/>
        </p:nvSpPr>
        <p:spPr>
          <a:xfrm>
            <a:off x="0" y="0"/>
            <a:ext cx="-11796840" cy="-11796840"/>
          </a:xfrm>
          <a:prstGeom prst="rect">
            <a:avLst/>
          </a:prstGeom>
        </p:spPr>
        <p:txBody>
          <a:bodyPr bIns="45000" lIns="90000" rIns="90000" tIns="45000"/>
          <a:p>
            <a:pPr>
              <a:lnSpc>
                <a:spcPct val="100000"/>
              </a:lnSpc>
            </a:pPr>
            <a:fld id="{9141F101-0111-4131-A161-91D1A1E11171}" type="slidenum">
              <a:rPr lang="fr-FR" sz="1400">
                <a:solidFill>
                  <a:srgbClr val="808080"/>
                </a:solidFill>
                <a:latin typeface="Arial"/>
                <a:ea typeface="ＭＳ Ｐゴシック"/>
              </a:rPr>
              <a:t>&lt;numéro&gt;</a:t>
            </a:fld>
            <a:endParaRPr/>
          </a:p>
        </p:txBody>
      </p:sp>
      <p:sp>
        <p:nvSpPr>
          <p:cNvPr id="579"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0"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Maintenant, je vais vous parler de Galaxy instance installé sur notre serveur. Vous pouvez accéder sur notre serveur de Galaxy à partir du Galaxy publique Américan, puisque les développeurs de Galaxy nous ont référencé. </a:t>
            </a:r>
            <a:endParaRPr/>
          </a:p>
          <a:p>
            <a:pPr>
              <a:lnSpc>
                <a:spcPct val="100000"/>
              </a:lnSpc>
            </a:pPr>
            <a:endParaRPr/>
          </a:p>
        </p:txBody>
      </p:sp>
      <p:sp>
        <p:nvSpPr>
          <p:cNvPr id="581" name="TextShape 2"/>
          <p:cNvSpPr txBox="1"/>
          <p:nvPr/>
        </p:nvSpPr>
        <p:spPr>
          <a:xfrm>
            <a:off x="0" y="0"/>
            <a:ext cx="-11796840" cy="-11796840"/>
          </a:xfrm>
          <a:prstGeom prst="rect">
            <a:avLst/>
          </a:prstGeom>
        </p:spPr>
        <p:txBody>
          <a:bodyPr bIns="45000" lIns="90000" rIns="90000" tIns="45000"/>
          <a:p>
            <a:endParaRPr/>
          </a:p>
        </p:txBody>
      </p:sp>
      <p:sp>
        <p:nvSpPr>
          <p:cNvPr id="582" name="TextShape 3"/>
          <p:cNvSpPr txBox="1"/>
          <p:nvPr/>
        </p:nvSpPr>
        <p:spPr>
          <a:xfrm>
            <a:off x="0" y="0"/>
            <a:ext cx="-11796840" cy="-11796840"/>
          </a:xfrm>
          <a:prstGeom prst="rect">
            <a:avLst/>
          </a:prstGeom>
        </p:spPr>
        <p:txBody>
          <a:bodyPr bIns="45000" lIns="90000" rIns="90000" tIns="45000"/>
          <a:p>
            <a:pPr>
              <a:lnSpc>
                <a:spcPct val="100000"/>
              </a:lnSpc>
            </a:pPr>
            <a:fld id="{51910191-A151-4131-91F1-A1510151A141}" type="slidenum">
              <a:rPr lang="fr-FR" sz="1400">
                <a:solidFill>
                  <a:srgbClr val="808080"/>
                </a:solidFill>
                <a:latin typeface="Arial"/>
                <a:ea typeface="ＭＳ Ｐゴシック"/>
              </a:rPr>
              <a:t>&lt;numéro&gt;</a:t>
            </a:fld>
            <a:endParaRPr/>
          </a:p>
        </p:txBody>
      </p:sp>
      <p:sp>
        <p:nvSpPr>
          <p:cNvPr id="583"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0"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-Cette Platform est pour l’intégration des outils informatiques.</a:t>
            </a:r>
            <a:endParaRPr/>
          </a:p>
          <a:p>
            <a:pPr>
              <a:lnSpc>
                <a:spcPct val="100000"/>
              </a:lnSpc>
            </a:pPr>
            <a:r>
              <a:rPr lang="fr-FR" sz="1200">
                <a:solidFill>
                  <a:srgbClr val="000000"/>
                </a:solidFill>
                <a:latin typeface="Arial"/>
                <a:ea typeface="ＭＳ Ｐゴシック"/>
              </a:rPr>
              <a:t>-Il permet de wrapper presque tous les outils qui peuvent être lancé sous terminal sur l’interface de web site. </a:t>
            </a:r>
            <a:endParaRPr/>
          </a:p>
          <a:p>
            <a:pPr>
              <a:lnSpc>
                <a:spcPct val="100000"/>
              </a:lnSpc>
            </a:pPr>
            <a:r>
              <a:rPr lang="fr-FR" sz="1200">
                <a:solidFill>
                  <a:srgbClr val="000000"/>
                </a:solidFill>
                <a:latin typeface="Arial"/>
                <a:ea typeface="ＭＳ Ｐゴシック"/>
              </a:rPr>
              <a:t>-Galaxy propose un environnement accessible pour l’analyse interactive, les mesures d’analyse, un système de workflow pour pipeline, la gestion des données, et de partage les outils et workflows.</a:t>
            </a:r>
            <a:endParaRPr/>
          </a:p>
          <a:p>
            <a:pPr>
              <a:lnSpc>
                <a:spcPct val="100000"/>
              </a:lnSpc>
            </a:pPr>
            <a:r>
              <a:rPr lang="fr-FR" sz="1200">
                <a:solidFill>
                  <a:srgbClr val="000000"/>
                </a:solidFill>
                <a:latin typeface="Arial"/>
                <a:ea typeface="ＭＳ Ｐゴシック"/>
              </a:rPr>
              <a:t>-Il y a 2 moyens d’utiliser Galaxy gratuitement :</a:t>
            </a:r>
            <a:endParaRPr/>
          </a:p>
          <a:p>
            <a:pPr>
              <a:lnSpc>
                <a:spcPct val="100000"/>
              </a:lnSpc>
            </a:pPr>
            <a:r>
              <a:rPr lang="fr-FR" sz="1200">
                <a:solidFill>
                  <a:srgbClr val="000000"/>
                </a:solidFill>
                <a:latin typeface="Arial"/>
                <a:ea typeface="ＭＳ Ｐゴシック"/>
              </a:rPr>
              <a:t>   </a:t>
            </a:r>
            <a:r>
              <a:rPr lang="fr-FR" sz="1200">
                <a:solidFill>
                  <a:srgbClr val="000000"/>
                </a:solidFill>
                <a:latin typeface="Arial"/>
                <a:ea typeface="ＭＳ Ｐゴシック"/>
              </a:rPr>
              <a:t>un est d’utiliser le serveur Web ouvert des états Unis. Voici le lien.</a:t>
            </a:r>
            <a:endParaRPr/>
          </a:p>
          <a:p>
            <a:pPr>
              <a:lnSpc>
                <a:spcPct val="100000"/>
              </a:lnSpc>
            </a:pPr>
            <a:r>
              <a:rPr lang="fr-FR" sz="1200">
                <a:solidFill>
                  <a:srgbClr val="000000"/>
                </a:solidFill>
                <a:latin typeface="Arial"/>
                <a:ea typeface="ＭＳ Ｐゴシック"/>
              </a:rPr>
              <a:t>   </a:t>
            </a:r>
            <a:r>
              <a:rPr lang="fr-FR" sz="1200">
                <a:solidFill>
                  <a:srgbClr val="000000"/>
                </a:solidFill>
                <a:latin typeface="Arial"/>
                <a:ea typeface="ＭＳ Ｐゴシック"/>
              </a:rPr>
              <a:t>L’autre est d’installer un Galaxy instance sur votre propre cluster. Voici                     le lien Tuto.</a:t>
            </a:r>
            <a:endParaRPr/>
          </a:p>
          <a:p>
            <a:pPr>
              <a:lnSpc>
                <a:spcPct val="100000"/>
              </a:lnSpc>
            </a:pPr>
            <a:r>
              <a:rPr lang="fr-FR" sz="1200">
                <a:solidFill>
                  <a:srgbClr val="000000"/>
                </a:solidFill>
                <a:latin typeface="Arial"/>
                <a:ea typeface="ＭＳ Ｐゴシック"/>
              </a:rPr>
              <a:t>-Vous pouvez également utiliser Amazon Galaxy Cloud pour faire des analyses. </a:t>
            </a:r>
            <a:endParaRPr/>
          </a:p>
          <a:p>
            <a:pPr>
              <a:lnSpc>
                <a:spcPct val="100000"/>
              </a:lnSpc>
            </a:pPr>
            <a:endParaRPr/>
          </a:p>
        </p:txBody>
      </p:sp>
      <p:sp>
        <p:nvSpPr>
          <p:cNvPr id="521" name="TextShape 2"/>
          <p:cNvSpPr txBox="1"/>
          <p:nvPr/>
        </p:nvSpPr>
        <p:spPr>
          <a:xfrm>
            <a:off x="0" y="0"/>
            <a:ext cx="-11796840" cy="-11796840"/>
          </a:xfrm>
          <a:prstGeom prst="rect">
            <a:avLst/>
          </a:prstGeom>
        </p:spPr>
        <p:txBody>
          <a:bodyPr bIns="45000" lIns="90000" rIns="90000" tIns="45000"/>
          <a:p>
            <a:pPr>
              <a:lnSpc>
                <a:spcPct val="100000"/>
              </a:lnSpc>
            </a:pPr>
            <a:fld id="{41713131-9101-41C1-81C1-21C141D1E191}" type="slidenum">
              <a:rPr lang="fr-FR" sz="1400">
                <a:solidFill>
                  <a:srgbClr val="808080"/>
                </a:solidFill>
                <a:latin typeface="Arial"/>
                <a:ea typeface="ＭＳ Ｐゴシック"/>
              </a:rPr>
              <a:t>&lt;numéro&gt;</a:t>
            </a:fld>
            <a:endParaRPr/>
          </a:p>
        </p:txBody>
      </p:sp>
      <p:sp>
        <p:nvSpPr>
          <p:cNvPr id="522" name="TextShape 3"/>
          <p:cNvSpPr txBox="1"/>
          <p:nvPr/>
        </p:nvSpPr>
        <p:spPr>
          <a:xfrm>
            <a:off x="0" y="0"/>
            <a:ext cx="-11796840" cy="-11796840"/>
          </a:xfrm>
          <a:prstGeom prst="rect">
            <a:avLst/>
          </a:prstGeom>
        </p:spPr>
        <p:txBody>
          <a:bodyPr bIns="45000" lIns="90000" rIns="90000" tIns="45000"/>
          <a:p>
            <a:endParaRPr/>
          </a:p>
        </p:txBody>
      </p:sp>
      <p:sp>
        <p:nvSpPr>
          <p:cNvPr id="523"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4" name="PlaceHolder 1"/>
          <p:cNvSpPr>
            <a:spLocks noGrp="1"/>
          </p:cNvSpPr>
          <p:nvPr>
            <p:ph type="body"/>
          </p:nvPr>
        </p:nvSpPr>
        <p:spPr>
          <a:xfrm>
            <a:off x="0" y="0"/>
            <a:ext cx="-11796840" cy="-11796840"/>
          </a:xfrm>
          <a:prstGeom prst="rect">
            <a:avLst/>
          </a:prstGeom>
        </p:spPr>
        <p:txBody>
          <a:bodyPr bIns="45000" lIns="90000" rIns="90000" tIns="45000"/>
          <a:p>
            <a:r>
              <a:rPr lang="fr-FR"/>
              <a:t>Quand on est sur la page web d’URGI, on clique GNPIS PORTAL, ce sont des outils et des platformes d’URGI </a:t>
            </a:r>
            <a:endParaRPr/>
          </a:p>
        </p:txBody>
      </p:sp>
      <p:sp>
        <p:nvSpPr>
          <p:cNvPr id="585" name="TextShape 2"/>
          <p:cNvSpPr txBox="1"/>
          <p:nvPr/>
        </p:nvSpPr>
        <p:spPr>
          <a:xfrm>
            <a:off x="0" y="0"/>
            <a:ext cx="-11796840" cy="-11796840"/>
          </a:xfrm>
          <a:prstGeom prst="rect">
            <a:avLst/>
          </a:prstGeom>
        </p:spPr>
        <p:txBody>
          <a:bodyPr bIns="45000" lIns="90000" rIns="90000" tIns="45000"/>
          <a:p>
            <a:endParaRPr/>
          </a:p>
        </p:txBody>
      </p:sp>
      <p:sp>
        <p:nvSpPr>
          <p:cNvPr id="586" name="TextShape 3"/>
          <p:cNvSpPr txBox="1"/>
          <p:nvPr/>
        </p:nvSpPr>
        <p:spPr>
          <a:xfrm>
            <a:off x="0" y="0"/>
            <a:ext cx="-11796840" cy="-11796840"/>
          </a:xfrm>
          <a:prstGeom prst="rect">
            <a:avLst/>
          </a:prstGeom>
        </p:spPr>
        <p:txBody>
          <a:bodyPr bIns="45000" lIns="90000" rIns="90000" tIns="45000"/>
          <a:p>
            <a:pPr>
              <a:lnSpc>
                <a:spcPct val="100000"/>
              </a:lnSpc>
            </a:pPr>
            <a:fld id="{910161B1-31D1-41E1-B161-014151D11131}" type="slidenum">
              <a:rPr lang="fr-FR" sz="1400">
                <a:solidFill>
                  <a:srgbClr val="808080"/>
                </a:solidFill>
                <a:latin typeface="Arial"/>
                <a:ea typeface="ＭＳ Ｐゴシック"/>
              </a:rPr>
              <a:t>&lt;numéro&gt;</a:t>
            </a:fld>
            <a:endParaRPr/>
          </a:p>
        </p:txBody>
      </p:sp>
      <p:sp>
        <p:nvSpPr>
          <p:cNvPr id="587"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589" name="TextShape 2"/>
          <p:cNvSpPr txBox="1"/>
          <p:nvPr/>
        </p:nvSpPr>
        <p:spPr>
          <a:xfrm>
            <a:off x="0" y="0"/>
            <a:ext cx="-11796840" cy="-11796840"/>
          </a:xfrm>
          <a:prstGeom prst="rect">
            <a:avLst/>
          </a:prstGeom>
        </p:spPr>
        <p:txBody>
          <a:bodyPr bIns="45000" lIns="90000" rIns="90000" tIns="45000"/>
          <a:p>
            <a:pPr>
              <a:lnSpc>
                <a:spcPct val="100000"/>
              </a:lnSpc>
            </a:pPr>
            <a:fld id="{E1E16191-5151-4181-A141-51C131D1F171}" type="slidenum">
              <a:rPr lang="fr-FR" sz="1400">
                <a:solidFill>
                  <a:srgbClr val="808080"/>
                </a:solidFill>
                <a:latin typeface="Arial"/>
                <a:ea typeface="ＭＳ Ｐゴシック"/>
              </a:rPr>
              <a:t>&lt;numéro&gt;</a:t>
            </a:fld>
            <a:endParaRPr/>
          </a:p>
        </p:txBody>
      </p:sp>
      <p:sp>
        <p:nvSpPr>
          <p:cNvPr id="590" name="TextShape 3"/>
          <p:cNvSpPr txBox="1"/>
          <p:nvPr/>
        </p:nvSpPr>
        <p:spPr>
          <a:xfrm>
            <a:off x="0" y="0"/>
            <a:ext cx="-11796840" cy="-11796840"/>
          </a:xfrm>
          <a:prstGeom prst="rect">
            <a:avLst/>
          </a:prstGeom>
        </p:spPr>
        <p:txBody>
          <a:bodyPr bIns="45000" lIns="90000" rIns="90000" tIns="45000"/>
          <a:p>
            <a:endParaRPr/>
          </a:p>
        </p:txBody>
      </p:sp>
      <p:sp>
        <p:nvSpPr>
          <p:cNvPr id="591"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4"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Voici le home page de Galaxy. Au milieu, c’est la page principale de Galaxy, pour afficher des outils ou des résultats. A gauche, c’est le champ d’outils, à droite, c’est le champ d’historique, ce champ permet de stocker les analyses que vous avez fait précédemment. En haut, c’est le menu pour choisir à faire des analyses ou créer , éditer des workflows, partager des données, visualisation, etc.</a:t>
            </a:r>
            <a:endParaRPr/>
          </a:p>
          <a:p>
            <a:pPr>
              <a:lnSpc>
                <a:spcPct val="100000"/>
              </a:lnSpc>
            </a:pPr>
            <a:endParaRPr/>
          </a:p>
        </p:txBody>
      </p:sp>
      <p:sp>
        <p:nvSpPr>
          <p:cNvPr id="525" name="TextShape 2"/>
          <p:cNvSpPr txBox="1"/>
          <p:nvPr/>
        </p:nvSpPr>
        <p:spPr>
          <a:xfrm>
            <a:off x="0" y="0"/>
            <a:ext cx="-11796840" cy="-11796840"/>
          </a:xfrm>
          <a:prstGeom prst="rect">
            <a:avLst/>
          </a:prstGeom>
        </p:spPr>
        <p:txBody>
          <a:bodyPr bIns="45000" lIns="90000" rIns="90000" tIns="45000"/>
          <a:p>
            <a:endParaRPr/>
          </a:p>
        </p:txBody>
      </p:sp>
      <p:sp>
        <p:nvSpPr>
          <p:cNvPr id="526" name="TextShape 3"/>
          <p:cNvSpPr txBox="1"/>
          <p:nvPr/>
        </p:nvSpPr>
        <p:spPr>
          <a:xfrm>
            <a:off x="0" y="0"/>
            <a:ext cx="-11796840" cy="-11796840"/>
          </a:xfrm>
          <a:prstGeom prst="rect">
            <a:avLst/>
          </a:prstGeom>
        </p:spPr>
        <p:txBody>
          <a:bodyPr bIns="45000" lIns="90000" rIns="90000" tIns="45000"/>
          <a:p>
            <a:pPr>
              <a:lnSpc>
                <a:spcPct val="100000"/>
              </a:lnSpc>
            </a:pPr>
            <a:fld id="{C1D1B141-E131-41B1-9181-E181B191B1F1}" type="slidenum">
              <a:rPr lang="fr-FR" sz="1400">
                <a:solidFill>
                  <a:srgbClr val="808080"/>
                </a:solidFill>
                <a:latin typeface="Arial"/>
                <a:ea typeface="ＭＳ Ｐゴシック"/>
              </a:rPr>
              <a:t>&lt;numéro&gt;</a:t>
            </a:fld>
            <a:endParaRPr/>
          </a:p>
        </p:txBody>
      </p:sp>
      <p:sp>
        <p:nvSpPr>
          <p:cNvPr id="527"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8"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Les icônes noires au milieu de la page principale, sont des vidéos tuto pour vous aider d’utiliser les outils Galaxy. Par exemple, comment faire mapping sur les données 454 avec single ends, etc. </a:t>
            </a:r>
            <a:endParaRPr/>
          </a:p>
          <a:p>
            <a:pPr>
              <a:lnSpc>
                <a:spcPct val="100000"/>
              </a:lnSpc>
            </a:pPr>
            <a:endParaRPr/>
          </a:p>
        </p:txBody>
      </p:sp>
      <p:sp>
        <p:nvSpPr>
          <p:cNvPr id="529" name="TextShape 2"/>
          <p:cNvSpPr txBox="1"/>
          <p:nvPr/>
        </p:nvSpPr>
        <p:spPr>
          <a:xfrm>
            <a:off x="0" y="0"/>
            <a:ext cx="-11796840" cy="-11796840"/>
          </a:xfrm>
          <a:prstGeom prst="rect">
            <a:avLst/>
          </a:prstGeom>
        </p:spPr>
        <p:txBody>
          <a:bodyPr bIns="45000" lIns="90000" rIns="90000" tIns="45000"/>
          <a:p>
            <a:endParaRPr/>
          </a:p>
        </p:txBody>
      </p:sp>
      <p:sp>
        <p:nvSpPr>
          <p:cNvPr id="530" name="TextShape 3"/>
          <p:cNvSpPr txBox="1"/>
          <p:nvPr/>
        </p:nvSpPr>
        <p:spPr>
          <a:xfrm>
            <a:off x="0" y="0"/>
            <a:ext cx="-11796840" cy="-11796840"/>
          </a:xfrm>
          <a:prstGeom prst="rect">
            <a:avLst/>
          </a:prstGeom>
        </p:spPr>
        <p:txBody>
          <a:bodyPr bIns="45000" lIns="90000" rIns="90000" tIns="45000"/>
          <a:p>
            <a:pPr>
              <a:lnSpc>
                <a:spcPct val="100000"/>
              </a:lnSpc>
            </a:pPr>
            <a:fld id="{51D1D101-9161-41E1-8101-F161E1B1F1B1}" type="slidenum">
              <a:rPr lang="fr-FR" sz="1400">
                <a:solidFill>
                  <a:srgbClr val="808080"/>
                </a:solidFill>
                <a:latin typeface="Arial"/>
                <a:ea typeface="ＭＳ Ｐゴシック"/>
              </a:rPr>
              <a:t>&lt;numéro&gt;</a:t>
            </a:fld>
            <a:endParaRPr/>
          </a:p>
        </p:txBody>
      </p:sp>
      <p:sp>
        <p:nvSpPr>
          <p:cNvPr id="531"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2"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Sur le site ouvert de Galaxy, il y a plein d’outils utiles pour faire des analyses NGS, sur différents types de données, Illumina, Roche-454 et aussi SOLiD. Des outils pour faire mapping,  pour traiter les fichiers SAM, pour des analyses Indel, RNA, etc. Il existe également des outils pour traitement de SNP, filtrage, des modèles statistiques et aussi des outils pour la visualisation. Les outils généraux pour traitement de données peuvent uploader des files à partir d’un PC local ou d’une bases de données, ou des serveurs de bases de données. Il y a également des outils peuvent ajouter, merger et couper des colonnes des fichiers tabulés. De manipuler des fichiers de séquences, convertir format, etc. Il y a certains outils peuvent faire des analyses statistiquement, afficher des résultats graphiquement. On peut aussi faire des alignements, des analyses d’évolution, métagénome, les humans, etc.</a:t>
            </a:r>
            <a:endParaRPr/>
          </a:p>
          <a:p>
            <a:pPr>
              <a:lnSpc>
                <a:spcPct val="100000"/>
              </a:lnSpc>
            </a:pPr>
            <a:endParaRPr/>
          </a:p>
        </p:txBody>
      </p:sp>
      <p:sp>
        <p:nvSpPr>
          <p:cNvPr id="533" name="TextShape 2"/>
          <p:cNvSpPr txBox="1"/>
          <p:nvPr/>
        </p:nvSpPr>
        <p:spPr>
          <a:xfrm>
            <a:off x="0" y="0"/>
            <a:ext cx="-11796840" cy="-11796840"/>
          </a:xfrm>
          <a:prstGeom prst="rect">
            <a:avLst/>
          </a:prstGeom>
        </p:spPr>
        <p:txBody>
          <a:bodyPr bIns="45000" lIns="90000" rIns="90000" tIns="45000"/>
          <a:p>
            <a:endParaRPr/>
          </a:p>
        </p:txBody>
      </p:sp>
      <p:sp>
        <p:nvSpPr>
          <p:cNvPr id="534" name="TextShape 3"/>
          <p:cNvSpPr txBox="1"/>
          <p:nvPr/>
        </p:nvSpPr>
        <p:spPr>
          <a:xfrm>
            <a:off x="0" y="0"/>
            <a:ext cx="-11796840" cy="-11796840"/>
          </a:xfrm>
          <a:prstGeom prst="rect">
            <a:avLst/>
          </a:prstGeom>
        </p:spPr>
        <p:txBody>
          <a:bodyPr bIns="45000" lIns="90000" rIns="90000" tIns="45000"/>
          <a:p>
            <a:pPr>
              <a:lnSpc>
                <a:spcPct val="100000"/>
              </a:lnSpc>
            </a:pPr>
            <a:fld id="{512181D1-3171-4141-A1D1-11717181D131}" type="slidenum">
              <a:rPr lang="fr-FR" sz="1400">
                <a:solidFill>
                  <a:srgbClr val="808080"/>
                </a:solidFill>
                <a:latin typeface="Arial"/>
                <a:ea typeface="ＭＳ Ｐゴシック"/>
              </a:rPr>
              <a:t>&lt;numéro&gt;</a:t>
            </a:fld>
            <a:endParaRPr/>
          </a:p>
        </p:txBody>
      </p:sp>
      <p:sp>
        <p:nvSpPr>
          <p:cNvPr id="535"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6" name="PlaceHolder 1"/>
          <p:cNvSpPr>
            <a:spLocks noGrp="1"/>
          </p:cNvSpPr>
          <p:nvPr>
            <p:ph type="body"/>
          </p:nvPr>
        </p:nvSpPr>
        <p:spPr>
          <a:xfrm>
            <a:off x="0" y="0"/>
            <a:ext cx="-11796840" cy="-11796840"/>
          </a:xfrm>
          <a:prstGeom prst="rect">
            <a:avLst/>
          </a:prstGeom>
        </p:spPr>
        <p:txBody>
          <a:bodyPr bIns="45000" lIns="90000" rIns="90000" tIns="45000"/>
          <a:p>
            <a:pPr>
              <a:lnSpc>
                <a:spcPct val="100000"/>
              </a:lnSpc>
            </a:pPr>
            <a:r>
              <a:rPr lang="fr-FR" sz="1200">
                <a:solidFill>
                  <a:srgbClr val="000000"/>
                </a:solidFill>
                <a:latin typeface="Arial"/>
                <a:ea typeface="ＭＳ Ｐゴシック"/>
              </a:rPr>
              <a:t>A URGI, on utilise des outils de mapping et les traitements de SNPs comme une partie de pipeline pour détecter les SNPs. FASTX-Toolkit peut traiter les fichiers FASTA comme des preprocessing dans le pipeline, BWA/Bowtie, l’outil pour aligner des short reads sur un génome de référence. SAMtools travaille sur les résultats de BWA/Bowtie. VarScan est utilisé pour filtrer des SNPs et des petits indels.  </a:t>
            </a:r>
            <a:endParaRPr/>
          </a:p>
          <a:p>
            <a:pPr>
              <a:lnSpc>
                <a:spcPct val="100000"/>
              </a:lnSpc>
            </a:pPr>
            <a:endParaRPr/>
          </a:p>
        </p:txBody>
      </p:sp>
      <p:sp>
        <p:nvSpPr>
          <p:cNvPr id="537" name="TextShape 2"/>
          <p:cNvSpPr txBox="1"/>
          <p:nvPr/>
        </p:nvSpPr>
        <p:spPr>
          <a:xfrm>
            <a:off x="0" y="0"/>
            <a:ext cx="-11796840" cy="-11796840"/>
          </a:xfrm>
          <a:prstGeom prst="rect">
            <a:avLst/>
          </a:prstGeom>
        </p:spPr>
        <p:txBody>
          <a:bodyPr bIns="45000" lIns="90000" rIns="90000" tIns="45000"/>
          <a:p>
            <a:endParaRPr/>
          </a:p>
        </p:txBody>
      </p:sp>
      <p:sp>
        <p:nvSpPr>
          <p:cNvPr id="538" name="TextShape 3"/>
          <p:cNvSpPr txBox="1"/>
          <p:nvPr/>
        </p:nvSpPr>
        <p:spPr>
          <a:xfrm>
            <a:off x="0" y="0"/>
            <a:ext cx="-11796840" cy="-11796840"/>
          </a:xfrm>
          <a:prstGeom prst="rect">
            <a:avLst/>
          </a:prstGeom>
        </p:spPr>
        <p:txBody>
          <a:bodyPr bIns="45000" lIns="90000" rIns="90000" tIns="45000"/>
          <a:p>
            <a:pPr>
              <a:lnSpc>
                <a:spcPct val="100000"/>
              </a:lnSpc>
            </a:pPr>
            <a:fld id="{315121F1-F121-4171-8181-B13161D1E191}" type="slidenum">
              <a:rPr lang="fr-FR" sz="1400">
                <a:solidFill>
                  <a:srgbClr val="808080"/>
                </a:solidFill>
                <a:latin typeface="Arial"/>
                <a:ea typeface="ＭＳ Ｐゴシック"/>
              </a:rPr>
              <a:t>&lt;numéro&gt;</a:t>
            </a:fld>
            <a:endParaRPr/>
          </a:p>
        </p:txBody>
      </p:sp>
      <p:sp>
        <p:nvSpPr>
          <p:cNvPr id="539"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0" name="TextShape 1"/>
          <p:cNvSpPr txBox="1"/>
          <p:nvPr/>
        </p:nvSpPr>
        <p:spPr>
          <a:xfrm>
            <a:off x="0" y="0"/>
            <a:ext cx="-11796840" cy="-11796840"/>
          </a:xfrm>
          <a:prstGeom prst="rect">
            <a:avLst/>
          </a:prstGeom>
        </p:spPr>
        <p:txBody>
          <a:bodyPr bIns="45000" lIns="90000" rIns="90000" tIns="45000"/>
          <a:p>
            <a:pPr>
              <a:lnSpc>
                <a:spcPct val="100000"/>
              </a:lnSpc>
            </a:pPr>
            <a:fld id="{11C1B1E1-F1C1-4161-9141-6191B141E141}" type="slidenum">
              <a:rPr lang="fr-FR" sz="1400">
                <a:solidFill>
                  <a:srgbClr val="808080"/>
                </a:solidFill>
                <a:latin typeface="Arial"/>
                <a:ea typeface="ＭＳ Ｐゴシック"/>
              </a:rPr>
              <a:t>&lt;numéro&gt;</a:t>
            </a:fld>
            <a:endParaRPr/>
          </a:p>
        </p:txBody>
      </p:sp>
      <p:sp>
        <p:nvSpPr>
          <p:cNvPr id="541" name="PlaceHolder 2"/>
          <p:cNvSpPr>
            <a:spLocks noGrp="1"/>
          </p:cNvSpPr>
          <p:nvPr>
            <p:ph type="body"/>
          </p:nvPr>
        </p:nvSpPr>
        <p:spPr>
          <a:xfrm>
            <a:off x="685440" y="4343400"/>
            <a:ext cx="5486760" cy="4023720"/>
          </a:xfrm>
          <a:prstGeom prst="rect">
            <a:avLst/>
          </a:prstGeom>
        </p:spPr>
        <p:txBody>
          <a:bodyPr anchor="ctr" bIns="45000" lIns="90000" rIns="90000" tIns="45000" wrap="none"/>
          <a:p>
            <a:pPr>
              <a:lnSpc>
                <a:spcPct val="100000"/>
              </a:lnSpc>
            </a:pPr>
            <a:r>
              <a:rPr lang="fr-FR" sz="1200">
                <a:solidFill>
                  <a:srgbClr val="000000"/>
                </a:solidFill>
                <a:latin typeface="Arial"/>
                <a:ea typeface="ＭＳ Ｐゴシック"/>
              </a:rPr>
              <a:t>Maintenant, avec tous ces outils, on aimerait savoir comment les utiliser. Pour analyser des données, il faut d’abord uploader vos fichiers sur Galaxy, alors comment on uploade des fichiers? Vous cliquer ‘Upload file’ dans le barre d’outils, vous choisissez le format de fichier à uploader, en cliquant ‘Parcourir’, vous cherchez le fichier à uploader, en suite, cliquez ‘Execute’. En bas, il y a le tuto pour vous aider d’utiliser l’outil. </a:t>
            </a:r>
            <a:endParaRPr/>
          </a:p>
          <a:p>
            <a:pPr>
              <a:lnSpc>
                <a:spcPct val="100000"/>
              </a:lnSpc>
            </a:pPr>
            <a:endParaRPr/>
          </a:p>
        </p:txBody>
      </p:sp>
      <p:sp>
        <p:nvSpPr>
          <p:cNvPr id="542" name="TextShape 3"/>
          <p:cNvSpPr txBox="1"/>
          <p:nvPr/>
        </p:nvSpPr>
        <p:spPr>
          <a:xfrm>
            <a:off x="0" y="0"/>
            <a:ext cx="-11796840" cy="-11796840"/>
          </a:xfrm>
          <a:prstGeom prst="rect">
            <a:avLst/>
          </a:prstGeom>
        </p:spPr>
        <p:txBody>
          <a:bodyPr bIns="45000" lIns="90000" rIns="90000" tIns="45000"/>
          <a:p>
            <a:endParaRPr/>
          </a:p>
        </p:txBody>
      </p:sp>
      <p:sp>
        <p:nvSpPr>
          <p:cNvPr id="543" name="TextShape 4"/>
          <p:cNvSpPr txBox="1"/>
          <p:nvPr/>
        </p:nvSpPr>
        <p:spPr>
          <a:xfrm>
            <a:off x="0" y="0"/>
            <a:ext cx="-11796840" cy="-11796840"/>
          </a:xfrm>
          <a:prstGeom prst="rect">
            <a:avLst/>
          </a:prstGeom>
        </p:spPr>
        <p:txBody>
          <a:bodyPr bIns="45000" lIns="90000" rIns="90000" tIns="45000"/>
          <a:p>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4" name="TextShape 1"/>
          <p:cNvSpPr txBox="1"/>
          <p:nvPr/>
        </p:nvSpPr>
        <p:spPr>
          <a:xfrm>
            <a:off x="0" y="0"/>
            <a:ext cx="-11796840" cy="-11796840"/>
          </a:xfrm>
          <a:prstGeom prst="rect">
            <a:avLst/>
          </a:prstGeom>
        </p:spPr>
        <p:txBody>
          <a:bodyPr bIns="45000" lIns="90000" rIns="90000" tIns="45000"/>
          <a:p>
            <a:pPr>
              <a:lnSpc>
                <a:spcPct val="100000"/>
              </a:lnSpc>
            </a:pPr>
            <a:fld id="{A1418181-41C1-41C1-B181-F1B171D1C171}" type="slidenum">
              <a:rPr lang="fr-FR" sz="1400">
                <a:solidFill>
                  <a:srgbClr val="808080"/>
                </a:solidFill>
                <a:latin typeface="Arial"/>
                <a:ea typeface="ＭＳ Ｐゴシック"/>
              </a:rPr>
              <a:t>&lt;numéro&gt;</a:t>
            </a:fld>
            <a:endParaRPr/>
          </a:p>
        </p:txBody>
      </p:sp>
      <p:sp>
        <p:nvSpPr>
          <p:cNvPr id="545" name="PlaceHolder 2"/>
          <p:cNvSpPr>
            <a:spLocks noGrp="1"/>
          </p:cNvSpPr>
          <p:nvPr>
            <p:ph type="body"/>
          </p:nvPr>
        </p:nvSpPr>
        <p:spPr>
          <a:xfrm>
            <a:off x="685440" y="4343400"/>
            <a:ext cx="5486760" cy="4023720"/>
          </a:xfrm>
          <a:prstGeom prst="rect">
            <a:avLst/>
          </a:prstGeom>
        </p:spPr>
        <p:txBody>
          <a:bodyPr anchor="ctr" bIns="45000" lIns="90000" rIns="90000" tIns="45000" wrap="none"/>
          <a:p>
            <a:pPr>
              <a:lnSpc>
                <a:spcPct val="100000"/>
              </a:lnSpc>
            </a:pPr>
            <a:r>
              <a:rPr lang="fr-FR" sz="1200">
                <a:solidFill>
                  <a:srgbClr val="000000"/>
                </a:solidFill>
                <a:latin typeface="Arial"/>
                <a:ea typeface="ＭＳ Ｐゴシック"/>
              </a:rPr>
              <a:t>Une fois qu’on a cliqué sur ‘Execute’, dans le barre d’historique va afficher le fichier, différente couleur présente différente état. ‘Gris’ -&gt; il est en attente pour lancer le job, ‘Blue violet ou Jaune’ -&gt; le job est en train de tourner, ‘rouge’ -&gt; le job est fini mais avec l’erreur, ‘vert’ -&gt; le job est fini sans l’erreur. </a:t>
            </a:r>
            <a:endParaRPr/>
          </a:p>
          <a:p>
            <a:pPr>
              <a:lnSpc>
                <a:spcPct val="100000"/>
              </a:lnSpc>
            </a:pPr>
            <a:endParaRPr/>
          </a:p>
        </p:txBody>
      </p:sp>
      <p:sp>
        <p:nvSpPr>
          <p:cNvPr id="546" name="TextShape 3"/>
          <p:cNvSpPr txBox="1"/>
          <p:nvPr/>
        </p:nvSpPr>
        <p:spPr>
          <a:xfrm>
            <a:off x="0" y="0"/>
            <a:ext cx="-11796840" cy="-11796840"/>
          </a:xfrm>
          <a:prstGeom prst="rect">
            <a:avLst/>
          </a:prstGeom>
        </p:spPr>
        <p:txBody>
          <a:bodyPr bIns="45000" lIns="90000" rIns="90000" tIns="45000"/>
          <a:p>
            <a:endParaRPr/>
          </a:p>
        </p:txBody>
      </p:sp>
      <p:sp>
        <p:nvSpPr>
          <p:cNvPr id="547" name="TextShape 4"/>
          <p:cNvSpPr txBox="1"/>
          <p:nvPr/>
        </p:nvSpPr>
        <p:spPr>
          <a:xfrm>
            <a:off x="0" y="0"/>
            <a:ext cx="-11796840" cy="-11796840"/>
          </a:xfrm>
          <a:prstGeom prst="rect">
            <a:avLst/>
          </a:prstGeom>
        </p:spPr>
        <p:txBody>
          <a:bodyPr bIns="45000" lIns="90000" rIns="90000" tIns="45000"/>
          <a: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33"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34"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3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8"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9"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4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2"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51"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53"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5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6"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85800" y="1219320"/>
            <a:ext cx="7772040" cy="43624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6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1"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62"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2"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64"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6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6"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68"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9"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0"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72"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73"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75"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77"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78"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8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1"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90"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92"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94"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95"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4"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685800" y="1219320"/>
            <a:ext cx="7772040" cy="436248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9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0"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01"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03"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04"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5"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0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9"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11"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12"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1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16"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17"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1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20"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29"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31"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7"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33"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34"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685800" y="1219320"/>
            <a:ext cx="7772040" cy="436248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38"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9"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40"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42"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43"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4"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4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4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48"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50"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51"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53"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4"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55"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56"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158"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9"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85800" y="1219320"/>
            <a:ext cx="7772040" cy="43624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2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2"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23"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2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7"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219320"/>
            <a:ext cx="7772040" cy="1143000"/>
          </a:xfrm>
          <a:prstGeom prst="rect">
            <a:avLst/>
          </a:prstGeom>
        </p:spPr>
        <p:txBody>
          <a:bodyPr anchor="ctr" bIns="0" lIns="0" rIns="0" tIns="0" wrap="none"/>
          <a:p>
            <a:endParaRPr/>
          </a:p>
        </p:txBody>
      </p:sp>
      <p:sp>
        <p:nvSpPr>
          <p:cNvPr id="2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1"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0" name="Picture 8"/>
          <p:cNvPicPr/>
          <p:nvPr/>
        </p:nvPicPr>
        <p:blipFill>
          <a:blip r:embed="rId2"/>
          <a:stretch>
            <a:fillRect/>
          </a:stretch>
        </p:blipFill>
        <p:spPr>
          <a:xfrm>
            <a:off x="108000" y="6450120"/>
            <a:ext cx="761760" cy="291600"/>
          </a:xfrm>
          <a:prstGeom prst="rect">
            <a:avLst/>
          </a:prstGeom>
        </p:spPr>
      </p:pic>
      <p:pic>
        <p:nvPicPr>
          <p:cNvPr descr="" id="1" name="Image 7"/>
          <p:cNvPicPr/>
          <p:nvPr/>
        </p:nvPicPr>
        <p:blipFill>
          <a:blip r:embed="rId3"/>
          <a:stretch>
            <a:fillRect/>
          </a:stretch>
        </p:blipFill>
        <p:spPr>
          <a:xfrm>
            <a:off x="73080" y="111240"/>
            <a:ext cx="831600" cy="580680"/>
          </a:xfrm>
          <a:prstGeom prst="rect">
            <a:avLst/>
          </a:prstGeom>
        </p:spPr>
      </p:pic>
      <p:sp>
        <p:nvSpPr>
          <p:cNvPr id="2" name="CustomShape 1"/>
          <p:cNvSpPr/>
          <p:nvPr/>
        </p:nvSpPr>
        <p:spPr>
          <a:xfrm>
            <a:off x="0" y="5742000"/>
            <a:ext cx="9372240" cy="1150560"/>
          </a:xfrm>
          <a:prstGeom prst="rect">
            <a:avLst/>
          </a:prstGeom>
          <a:solidFill>
            <a:srgbClr val="0059a6"/>
          </a:solidFill>
        </p:spPr>
      </p:sp>
      <p:sp>
        <p:nvSpPr>
          <p:cNvPr id="3" name="CustomShape 2"/>
          <p:cNvSpPr/>
          <p:nvPr/>
        </p:nvSpPr>
        <p:spPr>
          <a:xfrm>
            <a:off x="4038480" y="5934240"/>
            <a:ext cx="3123720" cy="802080"/>
          </a:xfrm>
          <a:prstGeom prst="rect">
            <a:avLst/>
          </a:prstGeom>
        </p:spPr>
        <p:txBody>
          <a:bodyPr bIns="45000" lIns="90000" rIns="90000" tIns="45000"/>
          <a:p>
            <a:pPr>
              <a:lnSpc>
                <a:spcPct val="130000"/>
              </a:lnSpc>
            </a:pPr>
            <a:r>
              <a:rPr b="1" lang="fr-FR" sz="1200">
                <a:solidFill>
                  <a:srgbClr val="ffffff"/>
                </a:solidFill>
                <a:latin typeface="Arial Narrow"/>
              </a:rPr>
              <a:t>	</a:t>
            </a:r>
            <a:r>
              <a:rPr b="1" lang="fr-FR" sz="1200">
                <a:solidFill>
                  <a:srgbClr val="ffffff"/>
                </a:solidFill>
                <a:latin typeface="Arial Narrow"/>
              </a:rPr>
              <a:t>A L I M E N T A T I O N                    </a:t>
            </a:r>
            <a:endParaRPr/>
          </a:p>
          <a:p>
            <a:pPr>
              <a:lnSpc>
                <a:spcPct val="130000"/>
              </a:lnSpc>
            </a:pPr>
            <a:r>
              <a:rPr b="1" lang="fr-FR" sz="1200">
                <a:solidFill>
                  <a:srgbClr val="ffffff"/>
                </a:solidFill>
                <a:latin typeface="Arial Narrow"/>
              </a:rPr>
              <a:t>  </a:t>
            </a:r>
            <a:r>
              <a:rPr b="1" lang="fr-FR" sz="1200">
                <a:solidFill>
                  <a:srgbClr val="ffffff"/>
                </a:solidFill>
                <a:latin typeface="Arial Narrow"/>
              </a:rPr>
              <a:t>A G R I C U L T U R E</a:t>
            </a:r>
            <a:endParaRPr/>
          </a:p>
          <a:p>
            <a:pPr>
              <a:lnSpc>
                <a:spcPct val="130000"/>
              </a:lnSpc>
            </a:pPr>
            <a:r>
              <a:rPr b="1" lang="fr-FR" sz="1200">
                <a:solidFill>
                  <a:srgbClr val="ffffff"/>
                </a:solidFill>
                <a:latin typeface="Arial Narrow"/>
              </a:rPr>
              <a:t>	</a:t>
            </a:r>
            <a:r>
              <a:rPr b="1" lang="fr-FR" sz="1200">
                <a:solidFill>
                  <a:srgbClr val="ffffff"/>
                </a:solidFill>
                <a:latin typeface="Arial Narrow"/>
              </a:rPr>
              <a:t>  </a:t>
            </a:r>
            <a:r>
              <a:rPr b="1" lang="fr-FR" sz="1200">
                <a:solidFill>
                  <a:srgbClr val="ffffff"/>
                </a:solidFill>
                <a:latin typeface="Arial Narrow"/>
              </a:rPr>
              <a:t>E N V I R O N N E M E N T</a:t>
            </a:r>
            <a:endParaRPr/>
          </a:p>
        </p:txBody>
      </p:sp>
      <p:pic>
        <p:nvPicPr>
          <p:cNvPr descr="" id="4" name="Picture 11"/>
          <p:cNvPicPr/>
          <p:nvPr/>
        </p:nvPicPr>
        <p:blipFill>
          <a:blip r:embed="rId4"/>
          <a:stretch>
            <a:fillRect/>
          </a:stretch>
        </p:blipFill>
        <p:spPr>
          <a:xfrm>
            <a:off x="6804000" y="5743440"/>
            <a:ext cx="2584080" cy="1266480"/>
          </a:xfrm>
          <a:prstGeom prst="rect">
            <a:avLst/>
          </a:prstGeom>
        </p:spPr>
      </p:pic>
      <p:pic>
        <p:nvPicPr>
          <p:cNvPr descr="" id="5" name="Picture 12"/>
          <p:cNvPicPr/>
          <p:nvPr/>
        </p:nvPicPr>
        <p:blipFill>
          <a:blip r:embed="rId5"/>
          <a:stretch>
            <a:fillRect/>
          </a:stretch>
        </p:blipFill>
        <p:spPr>
          <a:xfrm>
            <a:off x="0" y="4229280"/>
            <a:ext cx="9143640" cy="1523520"/>
          </a:xfrm>
          <a:prstGeom prst="rect">
            <a:avLst/>
          </a:prstGeom>
        </p:spPr>
      </p:pic>
      <p:pic>
        <p:nvPicPr>
          <p:cNvPr descr="" id="6" name="Picture 13"/>
          <p:cNvPicPr/>
          <p:nvPr/>
        </p:nvPicPr>
        <p:blipFill>
          <a:blip r:embed="rId6"/>
          <a:stretch>
            <a:fillRect/>
          </a:stretch>
        </p:blipFill>
        <p:spPr>
          <a:xfrm>
            <a:off x="3132000" y="-252360"/>
            <a:ext cx="2879280" cy="1242720"/>
          </a:xfrm>
          <a:prstGeom prst="rect">
            <a:avLst/>
          </a:prstGeom>
        </p:spPr>
      </p:pic>
      <p:pic>
        <p:nvPicPr>
          <p:cNvPr descr="" id="7" name="Image 7"/>
          <p:cNvPicPr/>
          <p:nvPr/>
        </p:nvPicPr>
        <p:blipFill>
          <a:blip r:embed="rId7"/>
          <a:stretch>
            <a:fillRect/>
          </a:stretch>
        </p:blipFill>
        <p:spPr>
          <a:xfrm>
            <a:off x="73080" y="39600"/>
            <a:ext cx="1501560" cy="1049040"/>
          </a:xfrm>
          <a:prstGeom prst="rect">
            <a:avLst/>
          </a:prstGeom>
        </p:spPr>
      </p:pic>
      <p:sp>
        <p:nvSpPr>
          <p:cNvPr id="8" name="PlaceHolder 3"/>
          <p:cNvSpPr>
            <a:spLocks noGrp="1"/>
          </p:cNvSpPr>
          <p:nvPr>
            <p:ph type="title"/>
          </p:nvPr>
        </p:nvSpPr>
        <p:spPr>
          <a:xfrm>
            <a:off x="685800" y="1219320"/>
            <a:ext cx="7772040" cy="1142640"/>
          </a:xfrm>
          <a:prstGeom prst="rect">
            <a:avLst/>
          </a:prstGeom>
        </p:spPr>
        <p:txBody>
          <a:bodyPr anchor="ctr"/>
          <a:p>
            <a:pPr algn="ctr">
              <a:lnSpc>
                <a:spcPct val="100000"/>
              </a:lnSpc>
            </a:pPr>
            <a:r>
              <a:rPr b="1" lang="fr-FR" sz="4000">
                <a:solidFill>
                  <a:srgbClr val="0059a6"/>
                </a:solidFill>
                <a:latin typeface="Arial"/>
                <a:ea typeface="ＭＳ Ｐゴシック"/>
              </a:rPr>
              <a:t>Cliquez pour éditer le format du texte-titreCliquez et modifiez le titre</a:t>
            </a:r>
            <a:endParaRPr/>
          </a:p>
        </p:txBody>
      </p:sp>
      <p:sp>
        <p:nvSpPr>
          <p:cNvPr id="9" name="PlaceHolder 4"/>
          <p:cNvSpPr>
            <a:spLocks noGrp="1"/>
          </p:cNvSpPr>
          <p:nvPr>
            <p:ph type="ftr"/>
          </p:nvPr>
        </p:nvSpPr>
        <p:spPr>
          <a:xfrm>
            <a:off x="152280" y="6248520"/>
            <a:ext cx="3987360" cy="456840"/>
          </a:xfrm>
          <a:prstGeom prst="rect">
            <a:avLst/>
          </a:prstGeom>
        </p:spPr>
        <p:txBody>
          <a:bodyPr bIns="45000" lIns="90000" rIns="90000" tIns="45000"/>
          <a:p>
            <a:pPr>
              <a:lnSpc>
                <a:spcPct val="100000"/>
              </a:lnSpc>
            </a:pPr>
            <a:r>
              <a:rPr lang="fr-FR">
                <a:solidFill>
                  <a:srgbClr val="ffffff"/>
                </a:solidFill>
                <a:latin typeface="Arial"/>
              </a:rPr>
              <a:t>URGI-LILLE, Galaxy, 6/26/2012         yluo@versailles.inra.fr</a:t>
            </a:r>
            <a:endParaRPr/>
          </a:p>
        </p:txBody>
      </p:sp>
      <p:sp>
        <p:nvSpPr>
          <p:cNvPr id="10" name="PlaceHolder 5"/>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43" name="Picture 8"/>
          <p:cNvPicPr/>
          <p:nvPr/>
        </p:nvPicPr>
        <p:blipFill>
          <a:blip r:embed="rId2"/>
          <a:stretch>
            <a:fillRect/>
          </a:stretch>
        </p:blipFill>
        <p:spPr>
          <a:xfrm>
            <a:off x="108000" y="6450120"/>
            <a:ext cx="761760" cy="291600"/>
          </a:xfrm>
          <a:prstGeom prst="rect">
            <a:avLst/>
          </a:prstGeom>
        </p:spPr>
      </p:pic>
      <p:pic>
        <p:nvPicPr>
          <p:cNvPr descr="" id="44" name="Image 7"/>
          <p:cNvPicPr/>
          <p:nvPr/>
        </p:nvPicPr>
        <p:blipFill>
          <a:blip r:embed="rId3"/>
          <a:stretch>
            <a:fillRect/>
          </a:stretch>
        </p:blipFill>
        <p:spPr>
          <a:xfrm>
            <a:off x="73080" y="111240"/>
            <a:ext cx="831600" cy="580680"/>
          </a:xfrm>
          <a:prstGeom prst="rect">
            <a:avLst/>
          </a:prstGeom>
        </p:spPr>
      </p:pic>
      <p:sp>
        <p:nvSpPr>
          <p:cNvPr id="45" name="PlaceHolder 1"/>
          <p:cNvSpPr>
            <a:spLocks noGrp="1"/>
          </p:cNvSpPr>
          <p:nvPr>
            <p:ph type="title"/>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Cliquez pour éditer le format du texte-titreCliquez et modifiez le titre</a:t>
            </a:r>
            <a:endParaRPr/>
          </a:p>
        </p:txBody>
      </p:sp>
      <p:sp>
        <p:nvSpPr>
          <p:cNvPr id="46" name="PlaceHolder 2"/>
          <p:cNvSpPr>
            <a:spLocks noGrp="1"/>
          </p:cNvSpPr>
          <p:nvPr>
            <p:ph type="dt"/>
          </p:nvPr>
        </p:nvSpPr>
        <p:spPr>
          <a:xfrm>
            <a:off x="0" y="0"/>
            <a:ext cx="-11796840" cy="-11796840"/>
          </a:xfrm>
          <a:prstGeom prst="rect">
            <a:avLst/>
          </a:prstGeom>
        </p:spPr>
        <p:txBody>
          <a:bodyPr bIns="45000" lIns="90000" rIns="90000" tIns="45000"/>
          <a:p>
            <a:endParaRPr/>
          </a:p>
        </p:txBody>
      </p:sp>
      <p:sp>
        <p:nvSpPr>
          <p:cNvPr id="47" name="PlaceHolder 3"/>
          <p:cNvSpPr>
            <a:spLocks noGrp="1"/>
          </p:cNvSpPr>
          <p:nvPr>
            <p:ph type="ftr"/>
          </p:nvPr>
        </p:nvSpPr>
        <p:spPr>
          <a:xfrm>
            <a:off x="0" y="0"/>
            <a:ext cx="-11796840" cy="-11796840"/>
          </a:xfrm>
          <a:prstGeom prst="rect">
            <a:avLst/>
          </a:prstGeom>
        </p:spPr>
        <p:txBody>
          <a:bodyPr bIns="45000" lIns="90000" rIns="90000" tIns="45000"/>
          <a:p>
            <a:pPr>
              <a:lnSpc>
                <a:spcPct val="100000"/>
              </a:lnSpc>
            </a:pPr>
            <a:r>
              <a:rPr lang="fr-FR">
                <a:solidFill>
                  <a:srgbClr val="000000"/>
                </a:solidFill>
                <a:latin typeface="Arial"/>
              </a:rPr>
              <a:t>URGI-LILLE, Galaxy, 6/26/2012         yluo@versailles.inra.fr</a:t>
            </a:r>
            <a:endParaRPr/>
          </a:p>
        </p:txBody>
      </p:sp>
      <p:sp>
        <p:nvSpPr>
          <p:cNvPr id="48"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41210191-01C1-41E1-8171-814141910181}" type="slidenum">
              <a:rPr lang="fr-FR">
                <a:solidFill>
                  <a:srgbClr val="000000"/>
                </a:solidFill>
                <a:latin typeface="Arial"/>
              </a:rPr>
              <a:t>&lt;numéro&gt;</a:t>
            </a:fld>
            <a:endParaRPr/>
          </a:p>
        </p:txBody>
      </p:sp>
      <p:sp>
        <p:nvSpPr>
          <p:cNvPr id="49" name="PlaceHolder 5"/>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82" name="Picture 8"/>
          <p:cNvPicPr/>
          <p:nvPr/>
        </p:nvPicPr>
        <p:blipFill>
          <a:blip r:embed="rId2"/>
          <a:stretch>
            <a:fillRect/>
          </a:stretch>
        </p:blipFill>
        <p:spPr>
          <a:xfrm>
            <a:off x="108000" y="6450120"/>
            <a:ext cx="761760" cy="291600"/>
          </a:xfrm>
          <a:prstGeom prst="rect">
            <a:avLst/>
          </a:prstGeom>
        </p:spPr>
      </p:pic>
      <p:pic>
        <p:nvPicPr>
          <p:cNvPr descr="" id="83" name="Image 7"/>
          <p:cNvPicPr/>
          <p:nvPr/>
        </p:nvPicPr>
        <p:blipFill>
          <a:blip r:embed="rId3"/>
          <a:stretch>
            <a:fillRect/>
          </a:stretch>
        </p:blipFill>
        <p:spPr>
          <a:xfrm>
            <a:off x="73080" y="111240"/>
            <a:ext cx="831600" cy="580680"/>
          </a:xfrm>
          <a:prstGeom prst="rect">
            <a:avLst/>
          </a:prstGeom>
        </p:spPr>
      </p:pic>
      <p:sp>
        <p:nvSpPr>
          <p:cNvPr id="84" name="PlaceHolder 1"/>
          <p:cNvSpPr>
            <a:spLocks noGrp="1"/>
          </p:cNvSpPr>
          <p:nvPr>
            <p:ph type="title"/>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Cliquez pour éditer le format du texte-titreCliquez et modifiez le titre</a:t>
            </a:r>
            <a:endParaRPr/>
          </a:p>
        </p:txBody>
      </p:sp>
      <p:sp>
        <p:nvSpPr>
          <p:cNvPr id="85" name="PlaceHolder 2"/>
          <p:cNvSpPr>
            <a:spLocks noGrp="1"/>
          </p:cNvSpPr>
          <p:nvPr>
            <p:ph type="body"/>
          </p:nvPr>
        </p:nvSpPr>
        <p:spPr>
          <a:xfrm>
            <a:off x="457200" y="1052640"/>
            <a:ext cx="8229240" cy="5073120"/>
          </a:xfrm>
          <a:prstGeom prst="rect">
            <a:avLst/>
          </a:prstGeom>
        </p:spPr>
        <p:txBody>
          <a:bodyPr/>
          <a:p>
            <a:pPr>
              <a:buSzPct val="45000"/>
              <a:buFont typeface="StarSymbol"/>
              <a:buChar char=""/>
            </a:pPr>
            <a:r>
              <a:rPr b="1" lang="fr-FR" sz="2800">
                <a:solidFill>
                  <a:srgbClr val="0059a6"/>
                </a:solidFill>
                <a:latin typeface="Arial"/>
                <a:ea typeface="ＭＳ Ｐゴシック"/>
              </a:rPr>
              <a:t>Cliquez pour éditer le format du plan de texte</a:t>
            </a:r>
            <a:endParaRPr/>
          </a:p>
          <a:p>
            <a:pPr lvl="1">
              <a:buSzPct val="75000"/>
              <a:buFont typeface="StarSymbol"/>
              <a:buChar char=""/>
            </a:pPr>
            <a:r>
              <a:rPr b="1" lang="fr-FR" sz="2800">
                <a:solidFill>
                  <a:srgbClr val="0059a6"/>
                </a:solidFill>
                <a:latin typeface="Arial"/>
                <a:ea typeface="ＭＳ Ｐゴシック"/>
              </a:rPr>
              <a:t>Second niveau de plan</a:t>
            </a:r>
            <a:endParaRPr/>
          </a:p>
          <a:p>
            <a:pPr lvl="2">
              <a:buSzPct val="45000"/>
              <a:buFont typeface="StarSymbol"/>
              <a:buChar char=""/>
            </a:pPr>
            <a:r>
              <a:rPr b="1" lang="fr-FR" sz="2800">
                <a:solidFill>
                  <a:srgbClr val="0059a6"/>
                </a:solidFill>
                <a:latin typeface="Arial"/>
                <a:ea typeface="ＭＳ Ｐゴシック"/>
              </a:rPr>
              <a:t>Troisième niveau de plan</a:t>
            </a:r>
            <a:endParaRPr/>
          </a:p>
          <a:p>
            <a:pPr lvl="3">
              <a:buSzPct val="75000"/>
              <a:buFont typeface="StarSymbol"/>
              <a:buChar char=""/>
            </a:pPr>
            <a:r>
              <a:rPr b="1" lang="fr-FR" sz="2800">
                <a:solidFill>
                  <a:srgbClr val="0059a6"/>
                </a:solidFill>
                <a:latin typeface="Arial"/>
                <a:ea typeface="ＭＳ Ｐゴシック"/>
              </a:rPr>
              <a:t>Quatrième niveau de plan</a:t>
            </a:r>
            <a:endParaRPr/>
          </a:p>
          <a:p>
            <a:pPr lvl="4">
              <a:buSzPct val="45000"/>
              <a:buFont typeface="StarSymbol"/>
              <a:buChar char=""/>
            </a:pPr>
            <a:r>
              <a:rPr b="1" lang="fr-FR" sz="2800">
                <a:solidFill>
                  <a:srgbClr val="0059a6"/>
                </a:solidFill>
                <a:latin typeface="Arial"/>
                <a:ea typeface="ＭＳ Ｐゴシック"/>
              </a:rPr>
              <a:t>Cinquième niveau de plan</a:t>
            </a:r>
            <a:endParaRPr/>
          </a:p>
          <a:p>
            <a:pPr lvl="5">
              <a:buSzPct val="45000"/>
              <a:buFont typeface="StarSymbol"/>
              <a:buChar char=""/>
            </a:pPr>
            <a:r>
              <a:rPr b="1" lang="fr-FR" sz="2800">
                <a:solidFill>
                  <a:srgbClr val="0059a6"/>
                </a:solidFill>
                <a:latin typeface="Arial"/>
                <a:ea typeface="ＭＳ Ｐゴシック"/>
              </a:rPr>
              <a:t>Sixième niveau de plan</a:t>
            </a:r>
            <a:endParaRPr/>
          </a:p>
          <a:p>
            <a:pPr>
              <a:lnSpc>
                <a:spcPct val="100000"/>
              </a:lnSpc>
              <a:buFont typeface="StarSymbol"/>
              <a:buChar char=""/>
            </a:pPr>
            <a:r>
              <a:rPr b="1" lang="fr-FR" sz="2800">
                <a:solidFill>
                  <a:srgbClr val="0059a6"/>
                </a:solidFill>
                <a:latin typeface="Arial"/>
                <a:ea typeface="ＭＳ Ｐゴシック"/>
              </a:rPr>
              <a:t>Septième niveau de planCliquez pour modifier les styles du texte du masque</a:t>
            </a:r>
            <a:endParaRPr/>
          </a:p>
          <a:p>
            <a:pPr lvl="1">
              <a:lnSpc>
                <a:spcPct val="100000"/>
              </a:lnSpc>
              <a:buSzPct val="45000"/>
              <a:buFont charset="2" typeface="Wingdings"/>
              <a:buChar char=""/>
            </a:pPr>
            <a:r>
              <a:rPr lang="fr-FR" sz="2400">
                <a:solidFill>
                  <a:srgbClr val="000000"/>
                </a:solidFill>
                <a:latin typeface="Arial"/>
                <a:ea typeface="ＭＳ Ｐゴシック"/>
              </a:rPr>
              <a:t>Deuxième niveau</a:t>
            </a:r>
            <a:endParaRPr/>
          </a:p>
          <a:p>
            <a:pPr lvl="1">
              <a:buSzPct val="45000"/>
              <a:buFont charset="2" typeface="Wingdings"/>
              <a:buChar char=""/>
            </a:pPr>
            <a:r>
              <a:rPr lang="fr-FR" sz="2000">
                <a:solidFill>
                  <a:srgbClr val="000000"/>
                </a:solidFill>
                <a:latin typeface="Arial"/>
                <a:ea typeface="ＭＳ Ｐゴシック"/>
              </a:rPr>
              <a:t>Troisième niveau</a:t>
            </a:r>
            <a:endParaRPr/>
          </a:p>
          <a:p>
            <a:pPr lvl="2">
              <a:buSzPct val="50000"/>
              <a:buFont charset="2" typeface="Wingdings"/>
              <a:buChar char=""/>
            </a:pPr>
            <a:r>
              <a:rPr lang="fr-FR">
                <a:solidFill>
                  <a:srgbClr val="000000"/>
                </a:solidFill>
                <a:latin typeface="Arial"/>
                <a:ea typeface="ＭＳ Ｐゴシック"/>
              </a:rPr>
              <a:t>Quatrième niveau</a:t>
            </a:r>
            <a:endParaRPr/>
          </a:p>
          <a:p>
            <a:pPr lvl="3">
              <a:buSzPct val="80000"/>
              <a:buFont charset="2" typeface="Wingdings"/>
              <a:buChar char=""/>
            </a:pPr>
            <a:r>
              <a:rPr lang="fr-FR">
                <a:solidFill>
                  <a:srgbClr val="000000"/>
                </a:solidFill>
                <a:latin typeface="Arial"/>
                <a:ea typeface="ＭＳ Ｐゴシック"/>
              </a:rPr>
              <a:t>Cinquième niveau</a:t>
            </a:r>
            <a:endParaRPr/>
          </a:p>
        </p:txBody>
      </p:sp>
      <p:sp>
        <p:nvSpPr>
          <p:cNvPr id="86" name="PlaceHolder 3"/>
          <p:cNvSpPr>
            <a:spLocks noGrp="1"/>
          </p:cNvSpPr>
          <p:nvPr>
            <p:ph type="dt"/>
          </p:nvPr>
        </p:nvSpPr>
        <p:spPr>
          <a:xfrm>
            <a:off x="0" y="0"/>
            <a:ext cx="-11796840" cy="-11796840"/>
          </a:xfrm>
          <a:prstGeom prst="rect">
            <a:avLst/>
          </a:prstGeom>
        </p:spPr>
        <p:txBody>
          <a:bodyPr bIns="45000" lIns="90000" rIns="90000" tIns="45000"/>
          <a:p>
            <a:endParaRPr/>
          </a:p>
        </p:txBody>
      </p:sp>
      <p:sp>
        <p:nvSpPr>
          <p:cNvPr id="87" name="PlaceHolder 4"/>
          <p:cNvSpPr>
            <a:spLocks noGrp="1"/>
          </p:cNvSpPr>
          <p:nvPr>
            <p:ph type="ftr"/>
          </p:nvPr>
        </p:nvSpPr>
        <p:spPr>
          <a:xfrm>
            <a:off x="0" y="0"/>
            <a:ext cx="-11796840" cy="-11796840"/>
          </a:xfrm>
          <a:prstGeom prst="rect">
            <a:avLst/>
          </a:prstGeom>
        </p:spPr>
        <p:txBody>
          <a:bodyPr bIns="45000" lIns="90000" rIns="90000" tIns="45000"/>
          <a:p>
            <a:pPr>
              <a:lnSpc>
                <a:spcPct val="100000"/>
              </a:lnSpc>
            </a:pPr>
            <a:r>
              <a:rPr lang="fr-FR">
                <a:solidFill>
                  <a:srgbClr val="000000"/>
                </a:solidFill>
                <a:latin typeface="Arial"/>
              </a:rPr>
              <a:t>URGI-LILLE, Galaxy, 6/26/2012         yluo@versailles.inra.fr</a:t>
            </a:r>
            <a:endParaRPr/>
          </a:p>
        </p:txBody>
      </p:sp>
      <p:sp>
        <p:nvSpPr>
          <p:cNvPr id="88" name="PlaceHolder 5"/>
          <p:cNvSpPr>
            <a:spLocks noGrp="1"/>
          </p:cNvSpPr>
          <p:nvPr>
            <p:ph type="sldNum"/>
          </p:nvPr>
        </p:nvSpPr>
        <p:spPr>
          <a:xfrm>
            <a:off x="0" y="0"/>
            <a:ext cx="-11796840" cy="-11796840"/>
          </a:xfrm>
          <a:prstGeom prst="rect">
            <a:avLst/>
          </a:prstGeom>
        </p:spPr>
        <p:txBody>
          <a:bodyPr bIns="45000" lIns="90000" rIns="90000" tIns="45000"/>
          <a:p>
            <a:pPr>
              <a:lnSpc>
                <a:spcPct val="100000"/>
              </a:lnSpc>
            </a:pPr>
            <a:fld id="{B1D11191-B1D1-4141-91B1-E1E131318111}" type="slidenum">
              <a:rPr lang="fr-FR">
                <a:solidFill>
                  <a:srgbClr val="000000"/>
                </a:solidFill>
                <a:latin typeface="Arial"/>
              </a:rPr>
              <a:t>&lt;numéro&gt;</a:t>
            </a:fld>
            <a:endParaRPr/>
          </a:p>
        </p:txBody>
      </p:sp>
    </p:spTree>
  </p:cSld>
  <p:clrMap accent1="accent1" accent2="accent2" accent3="accent3" accent4="accent4" accent5="accent5" accent6="accent6" bg1="lt1" bg2="lt2" folHlink="folHlink" hlink="hlink" tx1="dk1" tx2="dk2"/>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121" name="Picture 8"/>
          <p:cNvPicPr/>
          <p:nvPr/>
        </p:nvPicPr>
        <p:blipFill>
          <a:blip r:embed="rId2"/>
          <a:stretch>
            <a:fillRect/>
          </a:stretch>
        </p:blipFill>
        <p:spPr>
          <a:xfrm>
            <a:off x="108000" y="6450120"/>
            <a:ext cx="761760" cy="291600"/>
          </a:xfrm>
          <a:prstGeom prst="rect">
            <a:avLst/>
          </a:prstGeom>
        </p:spPr>
      </p:pic>
      <p:pic>
        <p:nvPicPr>
          <p:cNvPr descr="" id="122" name="Image 7"/>
          <p:cNvPicPr/>
          <p:nvPr/>
        </p:nvPicPr>
        <p:blipFill>
          <a:blip r:embed="rId3"/>
          <a:stretch>
            <a:fillRect/>
          </a:stretch>
        </p:blipFill>
        <p:spPr>
          <a:xfrm>
            <a:off x="73080" y="111240"/>
            <a:ext cx="831600" cy="580680"/>
          </a:xfrm>
          <a:prstGeom prst="rect">
            <a:avLst/>
          </a:prstGeom>
        </p:spPr>
      </p:pic>
      <p:sp>
        <p:nvSpPr>
          <p:cNvPr id="123" name="PlaceHolder 1"/>
          <p:cNvSpPr>
            <a:spLocks noGrp="1"/>
          </p:cNvSpPr>
          <p:nvPr>
            <p:ph type="dt"/>
          </p:nvPr>
        </p:nvSpPr>
        <p:spPr>
          <a:xfrm>
            <a:off x="0" y="0"/>
            <a:ext cx="-11796840" cy="-11796840"/>
          </a:xfrm>
          <a:prstGeom prst="rect">
            <a:avLst/>
          </a:prstGeom>
        </p:spPr>
        <p:txBody>
          <a:bodyPr bIns="45000" lIns="90000" rIns="90000" tIns="45000"/>
          <a:p>
            <a:endParaRPr/>
          </a:p>
        </p:txBody>
      </p:sp>
      <p:sp>
        <p:nvSpPr>
          <p:cNvPr id="124" name="PlaceHolder 2"/>
          <p:cNvSpPr>
            <a:spLocks noGrp="1"/>
          </p:cNvSpPr>
          <p:nvPr>
            <p:ph type="ftr"/>
          </p:nvPr>
        </p:nvSpPr>
        <p:spPr>
          <a:xfrm>
            <a:off x="0" y="0"/>
            <a:ext cx="-11796840" cy="-11796840"/>
          </a:xfrm>
          <a:prstGeom prst="rect">
            <a:avLst/>
          </a:prstGeom>
        </p:spPr>
        <p:txBody>
          <a:bodyPr bIns="45000" lIns="90000" rIns="90000" tIns="45000"/>
          <a:p>
            <a:pPr>
              <a:lnSpc>
                <a:spcPct val="100000"/>
              </a:lnSpc>
            </a:pPr>
            <a:r>
              <a:rPr lang="fr-FR">
                <a:solidFill>
                  <a:srgbClr val="000000"/>
                </a:solidFill>
                <a:latin typeface="Arial"/>
              </a:rPr>
              <a:t>URGI-LILLE, Galaxy, 6/26/2012         yluo@versailles.inra.fr</a:t>
            </a:r>
            <a:endParaRPr/>
          </a:p>
        </p:txBody>
      </p:sp>
      <p:sp>
        <p:nvSpPr>
          <p:cNvPr id="125" name="PlaceHolder 3"/>
          <p:cNvSpPr>
            <a:spLocks noGrp="1"/>
          </p:cNvSpPr>
          <p:nvPr>
            <p:ph type="sldNum"/>
          </p:nvPr>
        </p:nvSpPr>
        <p:spPr>
          <a:xfrm>
            <a:off x="0" y="0"/>
            <a:ext cx="-11796840" cy="-11796840"/>
          </a:xfrm>
          <a:prstGeom prst="rect">
            <a:avLst/>
          </a:prstGeom>
        </p:spPr>
        <p:txBody>
          <a:bodyPr bIns="45000" lIns="90000" rIns="90000" tIns="45000"/>
          <a:p>
            <a:pPr>
              <a:lnSpc>
                <a:spcPct val="100000"/>
              </a:lnSpc>
            </a:pPr>
            <a:fld id="{41115101-C1D1-4121-A151-2171C191A121}" type="slidenum">
              <a:rPr lang="fr-FR">
                <a:solidFill>
                  <a:srgbClr val="000000"/>
                </a:solidFill>
                <a:latin typeface="Arial"/>
              </a:rPr>
              <a:t>&lt;numéro&gt;</a:t>
            </a:fld>
            <a:endParaRPr/>
          </a:p>
        </p:txBody>
      </p:sp>
      <p:sp>
        <p:nvSpPr>
          <p:cNvPr id="126" name="PlaceHolder 4"/>
          <p:cNvSpPr>
            <a:spLocks noGrp="1"/>
          </p:cNvSpPr>
          <p:nvPr>
            <p:ph type="title"/>
          </p:nvPr>
        </p:nvSpPr>
        <p:spPr>
          <a:xfrm>
            <a:off x="457200" y="273600"/>
            <a:ext cx="8229240" cy="1144800"/>
          </a:xfrm>
          <a:prstGeom prst="rect">
            <a:avLst/>
          </a:prstGeom>
        </p:spPr>
        <p:txBody>
          <a:bodyPr anchor="ctr" bIns="0" lIns="0" rIns="0" tIns="0" wrap="none"/>
          <a:p>
            <a:r>
              <a:rPr lang="fr-FR"/>
              <a:t>Cliquez pour éditer le format du texte-titre</a:t>
            </a:r>
            <a:endParaRPr/>
          </a:p>
        </p:txBody>
      </p:sp>
      <p:sp>
        <p:nvSpPr>
          <p:cNvPr id="127" name="PlaceHolder 5"/>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3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7.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37.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37.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hyperlink" Target="http://wiki.g2.bx.psu.edu/" TargetMode="External"/><Relationship Id="rId2" Type="http://schemas.openxmlformats.org/officeDocument/2006/relationships/hyperlink" Target="http://wiki.g2.bx.psu.edu/Mailing%20Lists" TargetMode="External"/><Relationship Id="rId3" Type="http://schemas.openxmlformats.org/officeDocument/2006/relationships/image" Target="../media/image28.png"/><Relationship Id="rId4" Type="http://schemas.openxmlformats.org/officeDocument/2006/relationships/slideLayout" Target="../slideLayouts/slideLayout25.xml"/><Relationship Id="rId5"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5.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hyperlink" Target="http://galaxy.psu.edu/" TargetMode="External"/><Relationship Id="rId3" Type="http://schemas.openxmlformats.org/officeDocument/2006/relationships/hyperlink" Target="http://galaxy.psu.edu/" TargetMode="External"/><Relationship Id="rId4" Type="http://schemas.openxmlformats.org/officeDocument/2006/relationships/hyperlink" Target="http://main.g2.bx.psu.edu/" TargetMode="External"/><Relationship Id="rId5" Type="http://schemas.openxmlformats.org/officeDocument/2006/relationships/hyperlink" Target="http://main.g2.bx.psu.edu/" TargetMode="External"/><Relationship Id="rId6" Type="http://schemas.openxmlformats.org/officeDocument/2006/relationships/hyperlink" Target="http://main.g2.bx.psu.edu/" TargetMode="External"/><Relationship Id="rId7" Type="http://schemas.openxmlformats.org/officeDocument/2006/relationships/hyperlink" Target="http://main.g2.bx.psu.edu/" TargetMode="External"/><Relationship Id="rId8" Type="http://schemas.openxmlformats.org/officeDocument/2006/relationships/hyperlink" Target="http://wiki.g2.bx.psu.edu/Admin/Get%20Galaxy/" TargetMode="External"/><Relationship Id="rId9" Type="http://schemas.openxmlformats.org/officeDocument/2006/relationships/hyperlink" Target="http://wiki.g2.bx.psu.edu/Admin/Get%20Galaxy/" TargetMode="External"/><Relationship Id="rId10" Type="http://schemas.openxmlformats.org/officeDocument/2006/relationships/slideLayout" Target="../slideLayouts/slideLayout17.xml"/><Relationship Id="rId11"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hyperlink" Target="http://urgi.versailles.inra.fr/Tools/S-MART" TargetMode="External"/><Relationship Id="rId2" Type="http://schemas.openxmlformats.org/officeDocument/2006/relationships/hyperlink" Target="http://urgi.versailles.inra.fr/Tools/S-MART" TargetMode="External"/><Relationship Id="rId3" Type="http://schemas.openxmlformats.org/officeDocument/2006/relationships/hyperlink" Target="mailto:matthias.zytnicki@versailles.inra.fr" TargetMode="External"/><Relationship Id="rId4" Type="http://schemas.openxmlformats.org/officeDocument/2006/relationships/hyperlink" Target="mailto:matthias.zytnicki@versailles.inra.fr" TargetMode="External"/><Relationship Id="rId5"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7.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slideLayout" Target="../slideLayouts/slideLayout37.xml"/><Relationship Id="rId7"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685800" y="1219320"/>
            <a:ext cx="7772040" cy="1142640"/>
          </a:xfrm>
          <a:prstGeom prst="rect">
            <a:avLst/>
          </a:prstGeom>
        </p:spPr>
        <p:txBody>
          <a:bodyPr anchor="ctr"/>
          <a:p>
            <a:pPr algn="ctr">
              <a:lnSpc>
                <a:spcPct val="100000"/>
              </a:lnSpc>
            </a:pPr>
            <a:r>
              <a:rPr b="1" lang="fr-FR" sz="4000">
                <a:solidFill>
                  <a:srgbClr val="0059a6"/>
                </a:solidFill>
                <a:latin typeface="Arial"/>
                <a:ea typeface="ＭＳ Ｐゴシック"/>
              </a:rPr>
              <a:t>Galaxy</a:t>
            </a:r>
            <a:endParaRPr/>
          </a:p>
        </p:txBody>
      </p:sp>
      <p:sp>
        <p:nvSpPr>
          <p:cNvPr id="166" name="TextShape 2"/>
          <p:cNvSpPr txBox="1"/>
          <p:nvPr/>
        </p:nvSpPr>
        <p:spPr>
          <a:xfrm>
            <a:off x="1371600" y="2514600"/>
            <a:ext cx="6400440" cy="1676160"/>
          </a:xfrm>
          <a:prstGeom prst="rect">
            <a:avLst/>
          </a:prstGeom>
        </p:spPr>
        <p:txBody>
          <a:bodyPr/>
          <a:p>
            <a:pPr algn="ctr">
              <a:lnSpc>
                <a:spcPct val="100000"/>
              </a:lnSpc>
            </a:pPr>
            <a:r>
              <a:rPr b="1" lang="fr-FR" sz="2800">
                <a:solidFill>
                  <a:srgbClr val="000000"/>
                </a:solidFill>
                <a:latin typeface="Arial"/>
                <a:ea typeface="ＭＳ Ｐゴシック"/>
              </a:rPr>
              <a:t>An open, web-based platform for data intensive research.</a:t>
            </a:r>
            <a:endParaRPr/>
          </a:p>
        </p:txBody>
      </p:sp>
      <p:sp>
        <p:nvSpPr>
          <p:cNvPr id="167" name="TextShape 3"/>
          <p:cNvSpPr txBox="1"/>
          <p:nvPr/>
        </p:nvSpPr>
        <p:spPr>
          <a:xfrm>
            <a:off x="152280" y="6248520"/>
            <a:ext cx="3987360" cy="456840"/>
          </a:xfrm>
          <a:prstGeom prst="rect">
            <a:avLst/>
          </a:prstGeom>
        </p:spPr>
        <p:txBody>
          <a:bodyPr bIns="45000" lIns="90000" rIns="90000" tIns="45000"/>
          <a:p>
            <a:pPr>
              <a:lnSpc>
                <a:spcPct val="100000"/>
              </a:lnSpc>
            </a:pPr>
            <a:r>
              <a:rPr lang="fr-FR" sz="1400">
                <a:solidFill>
                  <a:srgbClr val="ffffff"/>
                </a:solidFill>
                <a:latin typeface="Arial"/>
                <a:ea typeface="ＭＳ Ｐゴシック"/>
              </a:rPr>
              <a:t>URGI-LILLE, Galaxy, 6/26/2012         yluo@versailles.inra.fr</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How to upload your data ?</a:t>
            </a:r>
            <a:r>
              <a:rPr b="1" lang="fr-FR" sz="4000">
                <a:solidFill>
                  <a:srgbClr val="0059a6"/>
                </a:solidFill>
                <a:latin typeface="Arial"/>
                <a:ea typeface="ＭＳ Ｐゴシック"/>
              </a:rPr>
              <a:t>
</a:t>
            </a:r>
            <a:r>
              <a:rPr b="1" lang="fr-FR" sz="2400">
                <a:solidFill>
                  <a:srgbClr val="0059a6"/>
                </a:solidFill>
                <a:latin typeface="Arial"/>
                <a:ea typeface="ＭＳ Ｐゴシック"/>
              </a:rPr>
              <a:t>Example</a:t>
            </a:r>
            <a:endParaRPr/>
          </a:p>
        </p:txBody>
      </p:sp>
      <p:sp>
        <p:nvSpPr>
          <p:cNvPr id="236"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237" name="Image 6"/>
          <p:cNvPicPr/>
          <p:nvPr/>
        </p:nvPicPr>
        <p:blipFill>
          <a:blip r:embed="rId1"/>
          <a:stretch>
            <a:fillRect/>
          </a:stretch>
        </p:blipFill>
        <p:spPr>
          <a:xfrm>
            <a:off x="46080" y="1484640"/>
            <a:ext cx="8989920" cy="4210560"/>
          </a:xfrm>
          <a:prstGeom prst="rect">
            <a:avLst/>
          </a:prstGeom>
          <a:ln w="25560">
            <a:solidFill>
              <a:srgbClr val="ffffff"/>
            </a:solidFill>
            <a:round/>
          </a:ln>
        </p:spPr>
      </p:pic>
      <p:sp>
        <p:nvSpPr>
          <p:cNvPr id="238" name="CustomShape 3"/>
          <p:cNvSpPr/>
          <p:nvPr/>
        </p:nvSpPr>
        <p:spPr>
          <a:xfrm>
            <a:off x="3204000" y="2565000"/>
            <a:ext cx="719640" cy="215640"/>
          </a:xfrm>
          <a:prstGeom prst="rect">
            <a:avLst/>
          </a:prstGeom>
          <a:ln w="38160">
            <a:solidFill>
              <a:srgbClr val="ff0000"/>
            </a:solidFill>
            <a:round/>
          </a:ln>
        </p:spPr>
      </p:sp>
      <p:sp>
        <p:nvSpPr>
          <p:cNvPr id="239" name="CustomShape 4"/>
          <p:cNvSpPr/>
          <p:nvPr/>
        </p:nvSpPr>
        <p:spPr>
          <a:xfrm>
            <a:off x="4460760" y="2698920"/>
            <a:ext cx="431640" cy="143640"/>
          </a:xfrm>
          <a:prstGeom prst="rect">
            <a:avLst>
              <a:gd fmla="val 50000" name="adj1"/>
              <a:gd fmla="val 50000" name="adj2"/>
            </a:avLst>
          </a:prstGeom>
          <a:solidFill>
            <a:srgbClr val="ff0000"/>
          </a:solidFill>
          <a:ln w="38160">
            <a:solidFill>
              <a:srgbClr val="ff0000"/>
            </a:solidFill>
            <a:round/>
          </a:ln>
        </p:spPr>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0"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How to upload your data ?</a:t>
            </a:r>
            <a:r>
              <a:rPr b="1" lang="fr-FR" sz="3600">
                <a:solidFill>
                  <a:srgbClr val="0059a6"/>
                </a:solidFill>
                <a:latin typeface="Arial"/>
                <a:ea typeface="ＭＳ Ｐゴシック"/>
              </a:rPr>
              <a:t>
</a:t>
            </a:r>
            <a:r>
              <a:rPr b="1" lang="fr-FR" sz="3600">
                <a:solidFill>
                  <a:srgbClr val="0059a6"/>
                </a:solidFill>
                <a:latin typeface="Arial"/>
                <a:ea typeface="ＭＳ Ｐゴシック"/>
              </a:rPr>
              <a:t>Example</a:t>
            </a:r>
            <a:endParaRPr/>
          </a:p>
        </p:txBody>
      </p:sp>
      <p:sp>
        <p:nvSpPr>
          <p:cNvPr id="241"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242" name="Image 6"/>
          <p:cNvPicPr/>
          <p:nvPr/>
        </p:nvPicPr>
        <p:blipFill>
          <a:blip r:embed="rId1"/>
          <a:stretch>
            <a:fillRect/>
          </a:stretch>
        </p:blipFill>
        <p:spPr>
          <a:xfrm>
            <a:off x="72000" y="1917000"/>
            <a:ext cx="8964000" cy="3384000"/>
          </a:xfrm>
          <a:prstGeom prst="rect">
            <a:avLst/>
          </a:prstGeom>
          <a:ln w="25560">
            <a:solidFill>
              <a:srgbClr val="ffffff"/>
            </a:solidFill>
            <a:round/>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CustomShape 1"/>
          <p:cNvSpPr/>
          <p:nvPr/>
        </p:nvSpPr>
        <p:spPr>
          <a:xfrm>
            <a:off x="914400" y="44640"/>
            <a:ext cx="7772040" cy="935640"/>
          </a:xfrm>
          <a:prstGeom prst="rect">
            <a:avLst/>
          </a:prstGeom>
        </p:spPr>
        <p:txBody>
          <a:bodyPr bIns="45000" lIns="90000" rIns="90000" tIns="45000"/>
          <a:p>
            <a:pPr>
              <a:lnSpc>
                <a:spcPct val="100000"/>
              </a:lnSpc>
            </a:pPr>
            <a:r>
              <a:rPr b="1" lang="fr-FR" sz="2800">
                <a:solidFill>
                  <a:srgbClr val="0059a6"/>
                </a:solidFill>
                <a:latin typeface="Arial"/>
                <a:ea typeface="ＭＳ Ｐゴシック"/>
              </a:rPr>
              <a:t>How to use a tool ?</a:t>
            </a:r>
            <a:endParaRPr/>
          </a:p>
          <a:p>
            <a:pPr>
              <a:lnSpc>
                <a:spcPct val="100000"/>
              </a:lnSpc>
            </a:pPr>
            <a:r>
              <a:rPr b="1" lang="fr-FR" sz="2800">
                <a:solidFill>
                  <a:srgbClr val="0059a6"/>
                </a:solidFill>
                <a:latin typeface="Arial"/>
                <a:ea typeface="ＭＳ Ｐゴシック"/>
              </a:rPr>
              <a:t>Example: Tophat</a:t>
            </a:r>
            <a:endParaRPr/>
          </a:p>
        </p:txBody>
      </p:sp>
      <p:sp>
        <p:nvSpPr>
          <p:cNvPr id="244" name="TextShape 2"/>
          <p:cNvSpPr txBox="1"/>
          <p:nvPr/>
        </p:nvSpPr>
        <p:spPr>
          <a:xfrm>
            <a:off x="971640" y="6453360"/>
            <a:ext cx="7632360" cy="2156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245" name="CustomShape 3"/>
          <p:cNvSpPr/>
          <p:nvPr/>
        </p:nvSpPr>
        <p:spPr>
          <a:xfrm>
            <a:off x="1403640" y="1989000"/>
            <a:ext cx="1295640" cy="863640"/>
          </a:xfrm>
          <a:prstGeom prst="rect">
            <a:avLst/>
          </a:prstGeom>
          <a:solidFill>
            <a:srgbClr val="ffffff"/>
          </a:solidFill>
          <a:ln w="25560">
            <a:solidFill>
              <a:srgbClr val="333399"/>
            </a:solidFill>
            <a:round/>
          </a:ln>
        </p:spPr>
        <p:txBody>
          <a:bodyPr anchor="ctr"/>
          <a:p>
            <a:pPr algn="ctr">
              <a:lnSpc>
                <a:spcPct val="100000"/>
              </a:lnSpc>
            </a:pPr>
            <a:r>
              <a:rPr lang="fr-FR" sz="1400">
                <a:solidFill>
                  <a:srgbClr val="000000"/>
                </a:solidFill>
                <a:latin typeface="Arial"/>
                <a:ea typeface="ＭＳ Ｐゴシック"/>
              </a:rPr>
              <a:t>Reference genome: fasta format</a:t>
            </a:r>
            <a:endParaRPr/>
          </a:p>
        </p:txBody>
      </p:sp>
      <p:sp>
        <p:nvSpPr>
          <p:cNvPr id="246" name="CustomShape 4"/>
          <p:cNvSpPr/>
          <p:nvPr/>
        </p:nvSpPr>
        <p:spPr>
          <a:xfrm>
            <a:off x="1403640" y="3141000"/>
            <a:ext cx="1295640" cy="863640"/>
          </a:xfrm>
          <a:prstGeom prst="rect">
            <a:avLst/>
          </a:prstGeom>
          <a:solidFill>
            <a:srgbClr val="ffffff"/>
          </a:solidFill>
          <a:ln w="25560">
            <a:solidFill>
              <a:srgbClr val="333399"/>
            </a:solidFill>
            <a:round/>
          </a:ln>
        </p:spPr>
        <p:txBody>
          <a:bodyPr anchor="ctr"/>
          <a:p>
            <a:pPr algn="ctr">
              <a:lnSpc>
                <a:spcPct val="100000"/>
              </a:lnSpc>
            </a:pPr>
            <a:r>
              <a:rPr lang="fr-FR" sz="1400">
                <a:solidFill>
                  <a:srgbClr val="000000"/>
                </a:solidFill>
                <a:latin typeface="Arial"/>
                <a:ea typeface="ＭＳ Ｐゴシック"/>
              </a:rPr>
              <a:t>RNA seq: fastq format</a:t>
            </a:r>
            <a:endParaRPr/>
          </a:p>
        </p:txBody>
      </p:sp>
      <p:sp>
        <p:nvSpPr>
          <p:cNvPr id="247" name="CustomShape 5"/>
          <p:cNvSpPr/>
          <p:nvPr/>
        </p:nvSpPr>
        <p:spPr>
          <a:xfrm>
            <a:off x="2699640" y="3527280"/>
            <a:ext cx="1401480" cy="18720"/>
          </a:xfrm>
          <a:prstGeom prst="straightConnector1">
            <a:avLst/>
          </a:prstGeom>
          <a:ln w="25560">
            <a:solidFill>
              <a:srgbClr val="000000"/>
            </a:solidFill>
            <a:round/>
            <a:tailEnd len="med" type="triangle" w="med"/>
          </a:ln>
        </p:spPr>
      </p:sp>
      <p:sp>
        <p:nvSpPr>
          <p:cNvPr id="248" name="CustomShape 6"/>
          <p:cNvSpPr/>
          <p:nvPr/>
        </p:nvSpPr>
        <p:spPr>
          <a:xfrm>
            <a:off x="2703240" y="3285000"/>
            <a:ext cx="1394280" cy="516600"/>
          </a:xfrm>
          <a:prstGeom prst="rect">
            <a:avLst/>
          </a:prstGeom>
        </p:spPr>
        <p:txBody>
          <a:bodyPr bIns="45000" lIns="90000" rIns="90000" tIns="45000" wrap="none"/>
          <a:p>
            <a:pPr>
              <a:lnSpc>
                <a:spcPct val="100000"/>
              </a:lnSpc>
            </a:pPr>
            <a:r>
              <a:rPr lang="fr-FR" sz="1400">
                <a:solidFill>
                  <a:srgbClr val="000000"/>
                </a:solidFill>
                <a:latin typeface="Arial"/>
                <a:ea typeface="ＭＳ Ｐゴシック"/>
              </a:rPr>
              <a:t>Which fastq</a:t>
            </a:r>
            <a:endParaRPr/>
          </a:p>
          <a:p>
            <a:pPr>
              <a:lnSpc>
                <a:spcPct val="100000"/>
              </a:lnSpc>
            </a:pPr>
            <a:r>
              <a:rPr lang="fr-FR" sz="1400">
                <a:solidFill>
                  <a:srgbClr val="000000"/>
                </a:solidFill>
                <a:latin typeface="Arial"/>
                <a:ea typeface="ＭＳ Ｐゴシック"/>
              </a:rPr>
              <a:t>format exactly?</a:t>
            </a:r>
            <a:endParaRPr/>
          </a:p>
        </p:txBody>
      </p:sp>
      <p:sp>
        <p:nvSpPr>
          <p:cNvPr id="249" name="CustomShape 7"/>
          <p:cNvSpPr/>
          <p:nvPr/>
        </p:nvSpPr>
        <p:spPr>
          <a:xfrm>
            <a:off x="4140000" y="3141000"/>
            <a:ext cx="1151640" cy="791640"/>
          </a:xfrm>
          <a:prstGeom prst="rect">
            <a:avLst>
              <a:gd fmla="val 16667" name="adj"/>
            </a:avLst>
          </a:prstGeom>
          <a:solidFill>
            <a:srgbClr val="ffffff"/>
          </a:solidFill>
          <a:ln w="25560">
            <a:solidFill>
              <a:srgbClr val="333399"/>
            </a:solidFill>
            <a:round/>
          </a:ln>
        </p:spPr>
        <p:txBody>
          <a:bodyPr/>
          <a:p>
            <a:pPr>
              <a:lnSpc>
                <a:spcPct val="100000"/>
              </a:lnSpc>
            </a:pPr>
            <a:r>
              <a:rPr b="1" lang="fr-FR" sz="1400">
                <a:solidFill>
                  <a:srgbClr val="000000"/>
                </a:solidFill>
                <a:latin typeface="Arial"/>
                <a:ea typeface="ＭＳ Ｐゴシック"/>
              </a:rPr>
              <a:t>Use first</a:t>
            </a:r>
            <a:r>
              <a:rPr lang="fr-FR" sz="1400">
                <a:solidFill>
                  <a:srgbClr val="000000"/>
                </a:solidFill>
                <a:latin typeface="Arial"/>
                <a:ea typeface="ＭＳ Ｐゴシック"/>
              </a:rPr>
              <a:t>:</a:t>
            </a:r>
            <a:r>
              <a:rPr lang="fr-FR" sz="1400">
                <a:solidFill>
                  <a:srgbClr val="000000"/>
                </a:solidFill>
                <a:latin typeface="Arial"/>
                <a:ea typeface="ＭＳ Ｐゴシック"/>
              </a:rPr>
              <a:t>
</a:t>
            </a:r>
            <a:r>
              <a:rPr lang="fr-FR" sz="1400">
                <a:solidFill>
                  <a:srgbClr val="000000"/>
                </a:solidFill>
                <a:latin typeface="Arial"/>
                <a:ea typeface="ＭＳ Ｐゴシック"/>
              </a:rPr>
              <a:t>FASTQ Groomer</a:t>
            </a:r>
            <a:endParaRPr/>
          </a:p>
        </p:txBody>
      </p:sp>
      <p:sp>
        <p:nvSpPr>
          <p:cNvPr id="250" name="CustomShape 8"/>
          <p:cNvSpPr/>
          <p:nvPr/>
        </p:nvSpPr>
        <p:spPr>
          <a:xfrm>
            <a:off x="2699640" y="2421000"/>
            <a:ext cx="3744000" cy="575640"/>
          </a:xfrm>
          <a:prstGeom prst="straightConnector1">
            <a:avLst/>
          </a:prstGeom>
          <a:ln w="25560">
            <a:solidFill>
              <a:srgbClr val="000000"/>
            </a:solidFill>
            <a:round/>
            <a:tailEnd len="med" type="triangle" w="med"/>
          </a:ln>
        </p:spPr>
      </p:sp>
      <p:sp>
        <p:nvSpPr>
          <p:cNvPr id="251" name="CustomShape 9"/>
          <p:cNvSpPr/>
          <p:nvPr/>
        </p:nvSpPr>
        <p:spPr>
          <a:xfrm>
            <a:off x="5292000" y="3068280"/>
            <a:ext cx="1151640" cy="467640"/>
          </a:xfrm>
          <a:prstGeom prst="straightConnector1">
            <a:avLst/>
          </a:prstGeom>
          <a:ln w="25560">
            <a:solidFill>
              <a:srgbClr val="000000"/>
            </a:solidFill>
            <a:round/>
            <a:tailEnd len="med" type="triangle" w="med"/>
          </a:ln>
        </p:spPr>
      </p:sp>
      <p:sp>
        <p:nvSpPr>
          <p:cNvPr id="252" name="CustomShape 10"/>
          <p:cNvSpPr/>
          <p:nvPr/>
        </p:nvSpPr>
        <p:spPr>
          <a:xfrm>
            <a:off x="6516360" y="2565000"/>
            <a:ext cx="1439640" cy="1007640"/>
          </a:xfrm>
          <a:prstGeom prst="rect">
            <a:avLst>
              <a:gd fmla="val 12500" name="adj"/>
            </a:avLst>
          </a:prstGeom>
          <a:solidFill>
            <a:srgbClr val="ffffff"/>
          </a:solidFill>
          <a:ln w="25560">
            <a:solidFill>
              <a:srgbClr val="333399"/>
            </a:solidFill>
            <a:round/>
          </a:ln>
        </p:spPr>
      </p:sp>
      <p:sp>
        <p:nvSpPr>
          <p:cNvPr id="253" name="CustomShape 11"/>
          <p:cNvSpPr/>
          <p:nvPr/>
        </p:nvSpPr>
        <p:spPr>
          <a:xfrm>
            <a:off x="6829560" y="2925000"/>
            <a:ext cx="758520" cy="303480"/>
          </a:xfrm>
          <a:prstGeom prst="rect">
            <a:avLst/>
          </a:prstGeom>
        </p:spPr>
        <p:txBody>
          <a:bodyPr bIns="45000" lIns="90000" rIns="90000" tIns="45000" wrap="none"/>
          <a:p>
            <a:pPr>
              <a:lnSpc>
                <a:spcPct val="100000"/>
              </a:lnSpc>
            </a:pPr>
            <a:r>
              <a:rPr b="1" lang="fr-FR" sz="1400">
                <a:solidFill>
                  <a:srgbClr val="000000"/>
                </a:solidFill>
                <a:latin typeface="Arial"/>
                <a:ea typeface="ＭＳ Ｐゴシック"/>
              </a:rPr>
              <a:t>Tophat</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 name="CustomShape 1"/>
          <p:cNvSpPr/>
          <p:nvPr/>
        </p:nvSpPr>
        <p:spPr>
          <a:xfrm>
            <a:off x="914400" y="44640"/>
            <a:ext cx="7772040" cy="561600"/>
          </a:xfrm>
          <a:prstGeom prst="rect">
            <a:avLst/>
          </a:prstGeom>
        </p:spPr>
        <p:txBody>
          <a:bodyPr bIns="45000" lIns="90000" rIns="90000" tIns="45000"/>
          <a:p>
            <a:pPr>
              <a:lnSpc>
                <a:spcPct val="100000"/>
              </a:lnSpc>
            </a:pPr>
            <a:r>
              <a:rPr b="1" lang="fr-FR" sz="2400">
                <a:solidFill>
                  <a:srgbClr val="0059a6"/>
                </a:solidFill>
                <a:latin typeface="Arial"/>
                <a:ea typeface="ＭＳ Ｐゴシック"/>
              </a:rPr>
              <a:t>How to use a tool ?</a:t>
            </a:r>
            <a:endParaRPr/>
          </a:p>
          <a:p>
            <a:pPr>
              <a:lnSpc>
                <a:spcPct val="100000"/>
              </a:lnSpc>
            </a:pPr>
            <a:r>
              <a:rPr b="1" lang="fr-FR" sz="2400">
                <a:solidFill>
                  <a:srgbClr val="0059a6"/>
                </a:solidFill>
                <a:latin typeface="Arial"/>
                <a:ea typeface="ＭＳ Ｐゴシック"/>
              </a:rPr>
              <a:t>Example: to use a mapping tool (Tophat)</a:t>
            </a:r>
            <a:endParaRPr/>
          </a:p>
        </p:txBody>
      </p:sp>
      <p:sp>
        <p:nvSpPr>
          <p:cNvPr id="255" name="TextShape 2"/>
          <p:cNvSpPr txBox="1"/>
          <p:nvPr/>
        </p:nvSpPr>
        <p:spPr>
          <a:xfrm>
            <a:off x="971640" y="6453360"/>
            <a:ext cx="7632360" cy="2156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256" name="Image 2"/>
          <p:cNvPicPr/>
          <p:nvPr/>
        </p:nvPicPr>
        <p:blipFill>
          <a:blip r:embed="rId1"/>
          <a:stretch>
            <a:fillRect/>
          </a:stretch>
        </p:blipFill>
        <p:spPr>
          <a:xfrm>
            <a:off x="0" y="1067040"/>
            <a:ext cx="9143640" cy="5385960"/>
          </a:xfrm>
          <a:prstGeom prst="rect">
            <a:avLst/>
          </a:prstGeom>
        </p:spPr>
      </p:pic>
      <p:sp>
        <p:nvSpPr>
          <p:cNvPr id="257" name="CustomShape 3"/>
          <p:cNvSpPr/>
          <p:nvPr/>
        </p:nvSpPr>
        <p:spPr>
          <a:xfrm>
            <a:off x="97560" y="2637000"/>
            <a:ext cx="1089720" cy="215640"/>
          </a:xfrm>
          <a:prstGeom prst="rect">
            <a:avLst/>
          </a:prstGeom>
          <a:ln w="36000">
            <a:solidFill>
              <a:srgbClr val="ff0000"/>
            </a:solidFill>
            <a:round/>
          </a:ln>
        </p:spPr>
      </p:sp>
      <p:sp>
        <p:nvSpPr>
          <p:cNvPr id="258" name="CustomShape 4"/>
          <p:cNvSpPr/>
          <p:nvPr/>
        </p:nvSpPr>
        <p:spPr>
          <a:xfrm>
            <a:off x="971640" y="1052640"/>
            <a:ext cx="287640" cy="1583640"/>
          </a:xfrm>
          <a:prstGeom prst="rect">
            <a:avLst/>
          </a:prstGeom>
          <a:ln w="9360">
            <a:solidFill>
              <a:srgbClr val="ff0000"/>
            </a:solidFill>
            <a:round/>
            <a:tailEnd len="med" type="triangle" w="med"/>
          </a:ln>
        </p:spPr>
      </p:sp>
      <p:sp>
        <p:nvSpPr>
          <p:cNvPr id="259" name="CustomShape 5"/>
          <p:cNvSpPr/>
          <p:nvPr/>
        </p:nvSpPr>
        <p:spPr>
          <a:xfrm>
            <a:off x="4331520" y="2133000"/>
            <a:ext cx="816120" cy="1080"/>
          </a:xfrm>
          <a:prstGeom prst="rect">
            <a:avLst/>
          </a:prstGeom>
          <a:ln w="9360">
            <a:solidFill>
              <a:srgbClr val="33cc66"/>
            </a:solidFill>
            <a:round/>
            <a:tailEnd len="med" type="triangle" w="med"/>
          </a:ln>
        </p:spPr>
      </p:sp>
      <p:sp>
        <p:nvSpPr>
          <p:cNvPr id="260" name="CustomShape 6"/>
          <p:cNvSpPr/>
          <p:nvPr/>
        </p:nvSpPr>
        <p:spPr>
          <a:xfrm>
            <a:off x="2339640" y="2709000"/>
            <a:ext cx="3592440" cy="1080"/>
          </a:xfrm>
          <a:prstGeom prst="rect">
            <a:avLst/>
          </a:prstGeom>
          <a:ln w="9360">
            <a:solidFill>
              <a:srgbClr val="ff6309"/>
            </a:solidFill>
            <a:round/>
            <a:tailEnd len="med" type="triangle" w="med"/>
          </a:ln>
        </p:spPr>
      </p:sp>
      <p:sp>
        <p:nvSpPr>
          <p:cNvPr id="261" name="CustomShape 7"/>
          <p:cNvSpPr/>
          <p:nvPr/>
        </p:nvSpPr>
        <p:spPr>
          <a:xfrm>
            <a:off x="5220000" y="1772640"/>
            <a:ext cx="1882080" cy="641880"/>
          </a:xfrm>
          <a:prstGeom prst="rect">
            <a:avLst/>
          </a:prstGeom>
        </p:spPr>
        <p:txBody>
          <a:bodyPr bIns="40680" lIns="81720" rIns="81720" tIns="53640"/>
          <a:p>
            <a:pPr>
              <a:lnSpc>
                <a:spcPct val="100000"/>
              </a:lnSpc>
            </a:pPr>
            <a:r>
              <a:rPr lang="fr-FR">
                <a:solidFill>
                  <a:srgbClr val="33cc66"/>
                </a:solidFill>
                <a:latin typeface="Arial"/>
                <a:ea typeface="ＭＳ Ｐゴシック"/>
              </a:rPr>
              <a:t>b. Set options and parameters</a:t>
            </a:r>
            <a:endParaRPr/>
          </a:p>
        </p:txBody>
      </p:sp>
      <p:sp>
        <p:nvSpPr>
          <p:cNvPr id="262" name="CustomShape 8"/>
          <p:cNvSpPr/>
          <p:nvPr/>
        </p:nvSpPr>
        <p:spPr>
          <a:xfrm>
            <a:off x="107640" y="722880"/>
            <a:ext cx="4378680" cy="401400"/>
          </a:xfrm>
          <a:prstGeom prst="rect">
            <a:avLst/>
          </a:prstGeom>
        </p:spPr>
        <p:txBody>
          <a:bodyPr bIns="40680" lIns="81720" rIns="81720" tIns="53640"/>
          <a:p>
            <a:pPr>
              <a:lnSpc>
                <a:spcPct val="100000"/>
              </a:lnSpc>
            </a:pPr>
            <a:r>
              <a:rPr lang="fr-FR">
                <a:solidFill>
                  <a:srgbClr val="ff0000"/>
                </a:solidFill>
                <a:latin typeface="Arial"/>
                <a:ea typeface="ＭＳ Ｐゴシック"/>
              </a:rPr>
              <a:t>a. Choose a tool from the list</a:t>
            </a:r>
            <a:endParaRPr/>
          </a:p>
        </p:txBody>
      </p:sp>
      <p:sp>
        <p:nvSpPr>
          <p:cNvPr id="263" name="CustomShape 9"/>
          <p:cNvSpPr/>
          <p:nvPr/>
        </p:nvSpPr>
        <p:spPr>
          <a:xfrm>
            <a:off x="6012000" y="2513160"/>
            <a:ext cx="1632600" cy="339480"/>
          </a:xfrm>
          <a:prstGeom prst="rect">
            <a:avLst/>
          </a:prstGeom>
        </p:spPr>
        <p:txBody>
          <a:bodyPr bIns="40680" lIns="81720" rIns="81720" tIns="53640"/>
          <a:p>
            <a:pPr>
              <a:lnSpc>
                <a:spcPct val="100000"/>
              </a:lnSpc>
            </a:pPr>
            <a:r>
              <a:rPr lang="fr-FR">
                <a:solidFill>
                  <a:srgbClr val="ff6309"/>
                </a:solidFill>
                <a:latin typeface="Arial"/>
                <a:ea typeface="ＭＳ Ｐゴシック"/>
              </a:rPr>
              <a:t>c. Execute</a:t>
            </a:r>
            <a:endParaRPr/>
          </a:p>
        </p:txBody>
      </p:sp>
      <p:sp>
        <p:nvSpPr>
          <p:cNvPr id="264" name="CustomShape 10"/>
          <p:cNvSpPr/>
          <p:nvPr/>
        </p:nvSpPr>
        <p:spPr>
          <a:xfrm>
            <a:off x="1763640" y="2925000"/>
            <a:ext cx="5544360" cy="3240000"/>
          </a:xfrm>
          <a:prstGeom prst="rect">
            <a:avLst/>
          </a:prstGeom>
          <a:ln cap="rnd" w="9360">
            <a:solidFill>
              <a:srgbClr val="ff0000"/>
            </a:solidFill>
            <a:custDash>
              <a:ds d="35000" sp="35000"/>
            </a:custDash>
            <a:round/>
          </a:ln>
        </p:spPr>
      </p:sp>
      <p:sp>
        <p:nvSpPr>
          <p:cNvPr id="265" name="CustomShape 11"/>
          <p:cNvSpPr/>
          <p:nvPr/>
        </p:nvSpPr>
        <p:spPr>
          <a:xfrm>
            <a:off x="3924000" y="1845000"/>
            <a:ext cx="143640" cy="647640"/>
          </a:xfrm>
          <a:prstGeom prst="rect">
            <a:avLst>
              <a:gd fmla="val 45833" name="adj"/>
            </a:avLst>
          </a:prstGeom>
          <a:ln w="9360">
            <a:solidFill>
              <a:srgbClr val="33cc66"/>
            </a:solidFill>
            <a:round/>
          </a:ln>
        </p:spPr>
      </p:sp>
      <p:sp>
        <p:nvSpPr>
          <p:cNvPr id="266" name="CustomShape 12"/>
          <p:cNvSpPr/>
          <p:nvPr/>
        </p:nvSpPr>
        <p:spPr>
          <a:xfrm>
            <a:off x="6329160" y="5805360"/>
            <a:ext cx="978840" cy="339480"/>
          </a:xfrm>
          <a:prstGeom prst="rect">
            <a:avLst/>
          </a:prstGeom>
        </p:spPr>
        <p:txBody>
          <a:bodyPr bIns="40680" lIns="81720" rIns="81720" tIns="53640"/>
          <a:p>
            <a:pPr algn="r">
              <a:lnSpc>
                <a:spcPct val="100000"/>
              </a:lnSpc>
            </a:pPr>
            <a:r>
              <a:rPr lang="fr-FR">
                <a:solidFill>
                  <a:srgbClr val="ff0000"/>
                </a:solidFill>
                <a:latin typeface="Arial"/>
                <a:ea typeface="ＭＳ Ｐゴシック"/>
              </a:rPr>
              <a:t>Help</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TextShape 1"/>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268" name="Image 2"/>
          <p:cNvPicPr/>
          <p:nvPr/>
        </p:nvPicPr>
        <p:blipFill>
          <a:blip r:embed="rId1"/>
          <a:stretch>
            <a:fillRect/>
          </a:stretch>
        </p:blipFill>
        <p:spPr>
          <a:xfrm>
            <a:off x="0" y="836640"/>
            <a:ext cx="9143640" cy="5544360"/>
          </a:xfrm>
          <a:prstGeom prst="rect">
            <a:avLst/>
          </a:prstGeom>
        </p:spPr>
      </p:pic>
      <p:sp>
        <p:nvSpPr>
          <p:cNvPr id="269" name="CustomShape 2"/>
          <p:cNvSpPr/>
          <p:nvPr/>
        </p:nvSpPr>
        <p:spPr>
          <a:xfrm>
            <a:off x="914400" y="-13320"/>
            <a:ext cx="7772040" cy="561600"/>
          </a:xfrm>
          <a:prstGeom prst="rect">
            <a:avLst/>
          </a:prstGeom>
        </p:spPr>
        <p:txBody>
          <a:bodyPr bIns="45000" lIns="90000" rIns="90000" tIns="45000"/>
          <a:p>
            <a:pPr>
              <a:lnSpc>
                <a:spcPct val="100000"/>
              </a:lnSpc>
            </a:pPr>
            <a:r>
              <a:rPr b="1" lang="fr-FR" sz="2400">
                <a:solidFill>
                  <a:srgbClr val="0059a6"/>
                </a:solidFill>
                <a:latin typeface="Arial"/>
                <a:ea typeface="ＭＳ Ｐゴシック"/>
              </a:rPr>
              <a:t>How to use a tool ?</a:t>
            </a:r>
            <a:endParaRPr/>
          </a:p>
          <a:p>
            <a:pPr>
              <a:lnSpc>
                <a:spcPct val="100000"/>
              </a:lnSpc>
            </a:pPr>
            <a:r>
              <a:rPr b="1" lang="fr-FR" sz="2400">
                <a:solidFill>
                  <a:srgbClr val="0059a6"/>
                </a:solidFill>
                <a:latin typeface="Arial"/>
                <a:ea typeface="ＭＳ Ｐゴシック"/>
              </a:rPr>
              <a:t>Example: to use a mapping tool (Tophat)</a:t>
            </a:r>
            <a:endParaRPr/>
          </a:p>
        </p:txBody>
      </p:sp>
      <p:sp>
        <p:nvSpPr>
          <p:cNvPr id="270" name="CustomShape 3"/>
          <p:cNvSpPr/>
          <p:nvPr/>
        </p:nvSpPr>
        <p:spPr>
          <a:xfrm>
            <a:off x="97560" y="3141000"/>
            <a:ext cx="1089720" cy="215640"/>
          </a:xfrm>
          <a:prstGeom prst="rect">
            <a:avLst/>
          </a:prstGeom>
          <a:ln w="36000">
            <a:solidFill>
              <a:srgbClr val="ff0000"/>
            </a:solidFill>
            <a:round/>
          </a:ln>
        </p:spPr>
      </p:sp>
      <p:sp>
        <p:nvSpPr>
          <p:cNvPr id="271" name="CustomShape 4"/>
          <p:cNvSpPr/>
          <p:nvPr/>
        </p:nvSpPr>
        <p:spPr>
          <a:xfrm>
            <a:off x="1187640" y="2564280"/>
            <a:ext cx="791640" cy="647640"/>
          </a:xfrm>
          <a:prstGeom prst="straightConnector1">
            <a:avLst/>
          </a:prstGeom>
          <a:ln w="25560">
            <a:solidFill>
              <a:srgbClr val="ff0000"/>
            </a:solidFill>
            <a:round/>
            <a:tailEnd len="med" type="triangle" w="med"/>
          </a:ln>
        </p:spPr>
      </p:sp>
      <p:sp>
        <p:nvSpPr>
          <p:cNvPr id="272" name="CustomShape 5"/>
          <p:cNvSpPr/>
          <p:nvPr/>
        </p:nvSpPr>
        <p:spPr>
          <a:xfrm>
            <a:off x="4356000" y="1556640"/>
            <a:ext cx="2448000" cy="-13353480"/>
          </a:xfrm>
          <a:prstGeom prst="straightConnector1">
            <a:avLst/>
          </a:prstGeom>
          <a:ln w="9360">
            <a:solidFill>
              <a:srgbClr val="ff0000"/>
            </a:solidFill>
            <a:round/>
            <a:tailEnd len="med" type="triangle" w="med"/>
          </a:ln>
        </p:spPr>
      </p:sp>
      <p:sp>
        <p:nvSpPr>
          <p:cNvPr id="273" name="CustomShape 6"/>
          <p:cNvSpPr/>
          <p:nvPr/>
        </p:nvSpPr>
        <p:spPr>
          <a:xfrm>
            <a:off x="4716000" y="1989000"/>
            <a:ext cx="143640" cy="575640"/>
          </a:xfrm>
          <a:prstGeom prst="rect">
            <a:avLst>
              <a:gd fmla="val 8333" name="adj1"/>
              <a:gd fmla="val 50000" name="adj2"/>
            </a:avLst>
          </a:prstGeom>
          <a:ln w="9360">
            <a:solidFill>
              <a:srgbClr val="ff0000"/>
            </a:solidFill>
            <a:round/>
          </a:ln>
        </p:spPr>
      </p:sp>
      <p:sp>
        <p:nvSpPr>
          <p:cNvPr id="274" name="CustomShape 7"/>
          <p:cNvSpPr/>
          <p:nvPr/>
        </p:nvSpPr>
        <p:spPr>
          <a:xfrm>
            <a:off x="4932000" y="2277000"/>
            <a:ext cx="1872000" cy="-14073840"/>
          </a:xfrm>
          <a:prstGeom prst="straightConnector1">
            <a:avLst/>
          </a:prstGeom>
          <a:ln w="9360">
            <a:solidFill>
              <a:srgbClr val="ff0000"/>
            </a:solidFill>
            <a:round/>
            <a:tailEnd len="med" type="triangle" w="med"/>
          </a:ln>
        </p:spPr>
      </p:sp>
      <p:sp>
        <p:nvSpPr>
          <p:cNvPr id="275" name="CustomShape 8"/>
          <p:cNvSpPr/>
          <p:nvPr/>
        </p:nvSpPr>
        <p:spPr>
          <a:xfrm>
            <a:off x="4356000" y="2853000"/>
            <a:ext cx="2448000" cy="-14649840"/>
          </a:xfrm>
          <a:prstGeom prst="straightConnector1">
            <a:avLst/>
          </a:prstGeom>
          <a:ln w="9360">
            <a:solidFill>
              <a:srgbClr val="ff0000"/>
            </a:solidFill>
            <a:round/>
            <a:tailEnd len="med" type="triangle" w="med"/>
          </a:ln>
        </p:spPr>
      </p:sp>
      <p:sp>
        <p:nvSpPr>
          <p:cNvPr id="276" name="CustomShape 9"/>
          <p:cNvSpPr/>
          <p:nvPr/>
        </p:nvSpPr>
        <p:spPr>
          <a:xfrm>
            <a:off x="3636000" y="3213000"/>
            <a:ext cx="719640" cy="287640"/>
          </a:xfrm>
          <a:prstGeom prst="straightConnector1">
            <a:avLst/>
          </a:prstGeom>
          <a:ln w="9360">
            <a:solidFill>
              <a:srgbClr val="ff0000"/>
            </a:solidFill>
            <a:round/>
            <a:tailEnd len="med" type="triangle" w="med"/>
          </a:ln>
        </p:spPr>
      </p:sp>
      <p:sp>
        <p:nvSpPr>
          <p:cNvPr id="277" name="CustomShape 10"/>
          <p:cNvSpPr/>
          <p:nvPr/>
        </p:nvSpPr>
        <p:spPr>
          <a:xfrm>
            <a:off x="2339640" y="3429000"/>
            <a:ext cx="6696360" cy="2952000"/>
          </a:xfrm>
          <a:prstGeom prst="rect">
            <a:avLst/>
          </a:prstGeom>
          <a:ln w="19080">
            <a:solidFill>
              <a:srgbClr val="ff0000"/>
            </a:solidFill>
            <a:round/>
          </a:ln>
        </p:spPr>
      </p:sp>
      <p:sp>
        <p:nvSpPr>
          <p:cNvPr id="278" name="CustomShape 11"/>
          <p:cNvSpPr/>
          <p:nvPr/>
        </p:nvSpPr>
        <p:spPr>
          <a:xfrm>
            <a:off x="6876360" y="1271160"/>
            <a:ext cx="1511640" cy="455760"/>
          </a:xfrm>
          <a:prstGeom prst="rect">
            <a:avLst/>
          </a:prstGeom>
          <a:ln>
            <a:solidFill>
              <a:srgbClr val="ff0000"/>
            </a:solidFill>
          </a:ln>
        </p:spPr>
        <p:txBody>
          <a:bodyPr anchor="ctr" bIns="45000" lIns="90000" rIns="90000" tIns="45000"/>
          <a:p>
            <a:pPr algn="ctr">
              <a:lnSpc>
                <a:spcPct val="100000"/>
              </a:lnSpc>
            </a:pPr>
            <a:r>
              <a:rPr b="1" lang="fr-FR" sz="1200">
                <a:solidFill>
                  <a:srgbClr val="000000"/>
                </a:solidFill>
                <a:latin typeface="Arial"/>
                <a:ea typeface="ＭＳ Ｐゴシック"/>
              </a:rPr>
              <a:t>Converted file by “FASTQ groomer”</a:t>
            </a:r>
            <a:endParaRPr/>
          </a:p>
        </p:txBody>
      </p:sp>
      <p:sp>
        <p:nvSpPr>
          <p:cNvPr id="279" name="CustomShape 12"/>
          <p:cNvSpPr/>
          <p:nvPr/>
        </p:nvSpPr>
        <p:spPr>
          <a:xfrm>
            <a:off x="6876360" y="1772640"/>
            <a:ext cx="1511640" cy="820440"/>
          </a:xfrm>
          <a:prstGeom prst="rect">
            <a:avLst/>
          </a:prstGeom>
          <a:ln>
            <a:solidFill>
              <a:srgbClr val="ff0000"/>
            </a:solidFill>
          </a:ln>
        </p:spPr>
        <p:txBody>
          <a:bodyPr bIns="45000" lIns="90000" rIns="90000" tIns="45000"/>
          <a:p>
            <a:pPr>
              <a:lnSpc>
                <a:spcPct val="100000"/>
              </a:lnSpc>
            </a:pPr>
            <a:r>
              <a:rPr b="1" lang="fr-FR" sz="1200">
                <a:solidFill>
                  <a:srgbClr val="000000"/>
                </a:solidFill>
                <a:latin typeface="Arial"/>
                <a:ea typeface="ＭＳ Ｐゴシック"/>
              </a:rPr>
              <a:t>reference file, you can load it from a data set, or from the history.</a:t>
            </a:r>
            <a:endParaRPr/>
          </a:p>
        </p:txBody>
      </p:sp>
      <p:sp>
        <p:nvSpPr>
          <p:cNvPr id="280" name="CustomShape 13"/>
          <p:cNvSpPr/>
          <p:nvPr/>
        </p:nvSpPr>
        <p:spPr>
          <a:xfrm>
            <a:off x="6876360" y="2639520"/>
            <a:ext cx="1511640" cy="455760"/>
          </a:xfrm>
          <a:prstGeom prst="rect">
            <a:avLst/>
          </a:prstGeom>
          <a:ln>
            <a:solidFill>
              <a:srgbClr val="ff0000"/>
            </a:solidFill>
          </a:ln>
        </p:spPr>
        <p:txBody>
          <a:bodyPr anchor="ctr" bIns="45000" lIns="90000" rIns="90000" tIns="45000"/>
          <a:p>
            <a:pPr algn="ctr">
              <a:lnSpc>
                <a:spcPct val="100000"/>
              </a:lnSpc>
            </a:pPr>
            <a:r>
              <a:rPr b="1" lang="fr-FR" sz="1200">
                <a:solidFill>
                  <a:srgbClr val="000000"/>
                </a:solidFill>
                <a:latin typeface="Arial"/>
                <a:ea typeface="ＭＳ Ｐゴシック"/>
              </a:rPr>
              <a:t>Single-end or paired-end</a:t>
            </a:r>
            <a:endParaRPr/>
          </a:p>
        </p:txBody>
      </p:sp>
      <p:sp>
        <p:nvSpPr>
          <p:cNvPr id="281" name="CustomShape 14"/>
          <p:cNvSpPr/>
          <p:nvPr/>
        </p:nvSpPr>
        <p:spPr>
          <a:xfrm>
            <a:off x="6948360" y="5738760"/>
            <a:ext cx="1511640" cy="638280"/>
          </a:xfrm>
          <a:prstGeom prst="rect">
            <a:avLst/>
          </a:prstGeom>
          <a:ln>
            <a:solidFill>
              <a:srgbClr val="ff0000"/>
            </a:solidFill>
          </a:ln>
        </p:spPr>
        <p:txBody>
          <a:bodyPr anchor="ctr" bIns="45000" lIns="90000" rIns="90000" tIns="45000"/>
          <a:p>
            <a:pPr algn="ctr">
              <a:lnSpc>
                <a:spcPct val="100000"/>
              </a:lnSpc>
            </a:pPr>
            <a:r>
              <a:rPr b="1" lang="fr-FR" sz="1200">
                <a:solidFill>
                  <a:srgbClr val="000000"/>
                </a:solidFill>
                <a:latin typeface="Arial"/>
                <a:ea typeface="ＭＳ Ｐゴシック"/>
              </a:rPr>
              <a:t>All Parameters can be modified here.</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 name="CustomShape 1"/>
          <p:cNvSpPr/>
          <p:nvPr/>
        </p:nvSpPr>
        <p:spPr>
          <a:xfrm>
            <a:off x="914400" y="274680"/>
            <a:ext cx="7772040" cy="561600"/>
          </a:xfrm>
          <a:prstGeom prst="rect">
            <a:avLst/>
          </a:prstGeom>
        </p:spPr>
        <p:txBody>
          <a:bodyPr bIns="45000" lIns="90000" rIns="90000" tIns="45000"/>
          <a:p>
            <a:pPr>
              <a:lnSpc>
                <a:spcPct val="100000"/>
              </a:lnSpc>
            </a:pPr>
            <a:r>
              <a:rPr b="1" lang="fr-FR" sz="3600">
                <a:solidFill>
                  <a:srgbClr val="0059a6"/>
                </a:solidFill>
                <a:latin typeface="Arial"/>
                <a:ea typeface="ＭＳ Ｐゴシック"/>
              </a:rPr>
              <a:t>Display results</a:t>
            </a:r>
            <a:endParaRPr/>
          </a:p>
        </p:txBody>
      </p:sp>
      <p:sp>
        <p:nvSpPr>
          <p:cNvPr id="283" name="TextShape 2"/>
          <p:cNvSpPr txBox="1"/>
          <p:nvPr/>
        </p:nvSpPr>
        <p:spPr>
          <a:xfrm>
            <a:off x="971640" y="6453360"/>
            <a:ext cx="7632360" cy="2156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284" name="Image 1"/>
          <p:cNvPicPr/>
          <p:nvPr/>
        </p:nvPicPr>
        <p:blipFill>
          <a:blip r:embed="rId1"/>
          <a:stretch>
            <a:fillRect/>
          </a:stretch>
        </p:blipFill>
        <p:spPr>
          <a:xfrm>
            <a:off x="0" y="1052640"/>
            <a:ext cx="9143640" cy="5113440"/>
          </a:xfrm>
          <a:prstGeom prst="rect">
            <a:avLst/>
          </a:prstGeom>
        </p:spPr>
      </p:pic>
      <p:sp>
        <p:nvSpPr>
          <p:cNvPr id="285" name="CustomShape 3"/>
          <p:cNvSpPr/>
          <p:nvPr/>
        </p:nvSpPr>
        <p:spPr>
          <a:xfrm>
            <a:off x="7668360" y="1917000"/>
            <a:ext cx="287640" cy="143640"/>
          </a:xfrm>
          <a:prstGeom prst="rect">
            <a:avLst/>
          </a:prstGeom>
          <a:ln w="38160">
            <a:solidFill>
              <a:srgbClr val="ff0000"/>
            </a:solidFill>
            <a:round/>
          </a:ln>
        </p:spPr>
      </p:sp>
      <p:sp>
        <p:nvSpPr>
          <p:cNvPr id="286" name="CustomShape 4"/>
          <p:cNvSpPr/>
          <p:nvPr/>
        </p:nvSpPr>
        <p:spPr>
          <a:xfrm>
            <a:off x="7884360" y="2061000"/>
            <a:ext cx="71640" cy="1223640"/>
          </a:xfrm>
          <a:prstGeom prst="straightConnector1">
            <a:avLst/>
          </a:prstGeom>
          <a:ln w="19080">
            <a:solidFill>
              <a:srgbClr val="ff0000"/>
            </a:solidFill>
            <a:round/>
            <a:tailEnd len="med" type="triangle" w="med"/>
          </a:ln>
        </p:spPr>
      </p:sp>
    </p:spTree>
  </p:cSld>
  <p:timing>
    <p:tnLst>
      <p:par>
        <p:cTn dur="indefinite" id="63" nodeType="tmRoot" restart="never">
          <p:childTnLst>
            <p:seq>
              <p:cTn id="64"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TextShape 1"/>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288" name="CustomShape 2"/>
          <p:cNvSpPr/>
          <p:nvPr/>
        </p:nvSpPr>
        <p:spPr>
          <a:xfrm>
            <a:off x="914400" y="274680"/>
            <a:ext cx="7772040" cy="561600"/>
          </a:xfrm>
          <a:prstGeom prst="rect">
            <a:avLst/>
          </a:prstGeom>
        </p:spPr>
        <p:txBody>
          <a:bodyPr bIns="45000" lIns="90000" rIns="90000" tIns="45000"/>
          <a:p>
            <a:pPr>
              <a:lnSpc>
                <a:spcPct val="100000"/>
              </a:lnSpc>
            </a:pPr>
            <a:r>
              <a:rPr b="1" lang="fr-FR" sz="3600">
                <a:solidFill>
                  <a:srgbClr val="0059a6"/>
                </a:solidFill>
                <a:latin typeface="Arial"/>
                <a:ea typeface="ＭＳ Ｐゴシック"/>
              </a:rPr>
              <a:t>Display results</a:t>
            </a:r>
            <a:endParaRPr/>
          </a:p>
          <a:p>
            <a:pPr>
              <a:lnSpc>
                <a:spcPct val="100000"/>
              </a:lnSpc>
            </a:pPr>
            <a:r>
              <a:rPr b="1" lang="fr-FR" sz="2400">
                <a:solidFill>
                  <a:srgbClr val="0059a6"/>
                </a:solidFill>
                <a:latin typeface="Arial"/>
                <a:ea typeface="ＭＳ Ｐゴシック"/>
              </a:rPr>
              <a:t>Example</a:t>
            </a:r>
            <a:endParaRPr/>
          </a:p>
        </p:txBody>
      </p:sp>
      <p:pic>
        <p:nvPicPr>
          <p:cNvPr descr="" id="289" name="Image 6"/>
          <p:cNvPicPr/>
          <p:nvPr/>
        </p:nvPicPr>
        <p:blipFill>
          <a:blip r:embed="rId1"/>
          <a:stretch>
            <a:fillRect/>
          </a:stretch>
        </p:blipFill>
        <p:spPr>
          <a:xfrm>
            <a:off x="179640" y="1248840"/>
            <a:ext cx="8835840" cy="4484160"/>
          </a:xfrm>
          <a:prstGeom prst="rect">
            <a:avLst/>
          </a:prstGeom>
        </p:spPr>
      </p:pic>
      <p:sp>
        <p:nvSpPr>
          <p:cNvPr id="290" name="CustomShape 3"/>
          <p:cNvSpPr/>
          <p:nvPr/>
        </p:nvSpPr>
        <p:spPr>
          <a:xfrm>
            <a:off x="5868000" y="5281560"/>
            <a:ext cx="1439640" cy="303480"/>
          </a:xfrm>
          <a:prstGeom prst="rect">
            <a:avLst/>
          </a:prstGeom>
        </p:spPr>
        <p:txBody>
          <a:bodyPr bIns="45000" lIns="90000" rIns="90000" tIns="45000"/>
          <a:p>
            <a:pPr>
              <a:lnSpc>
                <a:spcPct val="100000"/>
              </a:lnSpc>
            </a:pPr>
            <a:r>
              <a:rPr lang="fr-FR" sz="1400">
                <a:solidFill>
                  <a:srgbClr val="808080"/>
                </a:solidFill>
                <a:latin typeface="Arial"/>
                <a:ea typeface="ＭＳ Ｐゴシック"/>
              </a:rPr>
              <a:t>Jpg, png, gif, …</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TextShape 1"/>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292" name="CustomShape 2"/>
          <p:cNvSpPr/>
          <p:nvPr/>
        </p:nvSpPr>
        <p:spPr>
          <a:xfrm>
            <a:off x="914400" y="260640"/>
            <a:ext cx="7772040" cy="561600"/>
          </a:xfrm>
          <a:prstGeom prst="rect">
            <a:avLst/>
          </a:prstGeom>
        </p:spPr>
        <p:txBody>
          <a:bodyPr bIns="45000" lIns="90000" rIns="90000" tIns="45000"/>
          <a:p>
            <a:pPr>
              <a:lnSpc>
                <a:spcPct val="100000"/>
              </a:lnSpc>
            </a:pPr>
            <a:r>
              <a:rPr b="1" lang="fr-FR" sz="3600">
                <a:solidFill>
                  <a:srgbClr val="0059a6"/>
                </a:solidFill>
                <a:latin typeface="Arial"/>
                <a:ea typeface="ＭＳ Ｐゴシック"/>
              </a:rPr>
              <a:t>Downdload results</a:t>
            </a:r>
            <a:r>
              <a:rPr b="1" lang="fr-FR" sz="3600">
                <a:solidFill>
                  <a:srgbClr val="0059a6"/>
                </a:solidFill>
                <a:latin typeface="Arial"/>
                <a:ea typeface="ＭＳ Ｐゴシック"/>
              </a:rPr>
              <a:t>
</a:t>
            </a:r>
            <a:r>
              <a:rPr b="1" lang="fr-FR" sz="2400">
                <a:solidFill>
                  <a:srgbClr val="0059a6"/>
                </a:solidFill>
                <a:latin typeface="Arial"/>
                <a:ea typeface="ＭＳ Ｐゴシック"/>
              </a:rPr>
              <a:t>Example</a:t>
            </a:r>
            <a:endParaRPr/>
          </a:p>
        </p:txBody>
      </p:sp>
      <p:pic>
        <p:nvPicPr>
          <p:cNvPr descr="" id="293" name="Image 9"/>
          <p:cNvPicPr/>
          <p:nvPr/>
        </p:nvPicPr>
        <p:blipFill>
          <a:blip r:embed="rId1"/>
          <a:stretch>
            <a:fillRect/>
          </a:stretch>
        </p:blipFill>
        <p:spPr>
          <a:xfrm>
            <a:off x="395640" y="1267560"/>
            <a:ext cx="8316000" cy="5041440"/>
          </a:xfrm>
          <a:prstGeom prst="rect">
            <a:avLst/>
          </a:prstGeom>
        </p:spPr>
      </p:pic>
      <p:sp>
        <p:nvSpPr>
          <p:cNvPr id="294" name="CustomShape 3"/>
          <p:cNvSpPr/>
          <p:nvPr/>
        </p:nvSpPr>
        <p:spPr>
          <a:xfrm>
            <a:off x="6444360" y="3789000"/>
            <a:ext cx="287640" cy="359640"/>
          </a:xfrm>
          <a:prstGeom prst="rect">
            <a:avLst/>
          </a:prstGeom>
          <a:ln w="38160">
            <a:solidFill>
              <a:srgbClr val="ff0000"/>
            </a:solidFill>
            <a:round/>
          </a:ln>
        </p:spPr>
      </p:sp>
      <p:sp>
        <p:nvSpPr>
          <p:cNvPr id="295" name="CustomShape 4"/>
          <p:cNvSpPr/>
          <p:nvPr/>
        </p:nvSpPr>
        <p:spPr>
          <a:xfrm>
            <a:off x="5724000" y="4122720"/>
            <a:ext cx="492840" cy="189720"/>
          </a:xfrm>
          <a:prstGeom prst="rect">
            <a:avLst>
              <a:gd fmla="val 50000" name="adj1"/>
              <a:gd fmla="val 50000" name="adj2"/>
            </a:avLst>
          </a:prstGeom>
          <a:solidFill>
            <a:srgbClr val="ff0000"/>
          </a:solidFill>
        </p:spPr>
      </p:sp>
      <p:sp>
        <p:nvSpPr>
          <p:cNvPr id="296" name="CustomShape 5"/>
          <p:cNvSpPr/>
          <p:nvPr/>
        </p:nvSpPr>
        <p:spPr>
          <a:xfrm>
            <a:off x="2627640" y="4077000"/>
            <a:ext cx="3168000" cy="303480"/>
          </a:xfrm>
          <a:prstGeom prst="rect">
            <a:avLst/>
          </a:prstGeom>
        </p:spPr>
        <p:txBody>
          <a:bodyPr bIns="45000" lIns="90000" rIns="90000" tIns="45000"/>
          <a:p>
            <a:pPr algn="ctr">
              <a:lnSpc>
                <a:spcPct val="100000"/>
              </a:lnSpc>
            </a:pPr>
            <a:r>
              <a:rPr b="1" lang="fr-FR" sz="1400" u="sng">
                <a:solidFill>
                  <a:srgbClr val="000000"/>
                </a:solidFill>
                <a:latin typeface="Arial"/>
                <a:ea typeface="ＭＳ Ｐゴシック"/>
              </a:rPr>
              <a:t>Download to your local PC</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Where can I get help?</a:t>
            </a:r>
            <a:endParaRPr/>
          </a:p>
        </p:txBody>
      </p:sp>
      <p:sp>
        <p:nvSpPr>
          <p:cNvPr id="298" name="TextShape 2"/>
          <p:cNvSpPr txBox="1"/>
          <p:nvPr/>
        </p:nvSpPr>
        <p:spPr>
          <a:xfrm>
            <a:off x="457200" y="1052640"/>
            <a:ext cx="8229240" cy="5073120"/>
          </a:xfrm>
          <a:prstGeom prst="rect">
            <a:avLst/>
          </a:prstGeom>
        </p:spPr>
        <p:txBody>
          <a:bodyPr/>
          <a:p>
            <a:pPr>
              <a:lnSpc>
                <a:spcPct val="100000"/>
              </a:lnSpc>
              <a:buFont typeface="StarSymbol"/>
              <a:buChar char=""/>
            </a:pPr>
            <a:r>
              <a:rPr b="1" lang="fr-FR" sz="2800">
                <a:solidFill>
                  <a:srgbClr val="0059a6"/>
                </a:solidFill>
                <a:latin typeface="Arial"/>
                <a:ea typeface="ＭＳ Ｐゴシック"/>
              </a:rPr>
              <a:t>Galaxy Wiki: </a:t>
            </a:r>
            <a:r>
              <a:rPr b="1" lang="fr-FR" sz="2800">
                <a:solidFill>
                  <a:srgbClr val="0059a6"/>
                </a:solidFill>
                <a:latin typeface="Arial"/>
                <a:ea typeface="ＭＳ Ｐゴシック"/>
              </a:rPr>
              <a:t>
</a:t>
            </a:r>
            <a:r>
              <a:rPr b="1" lang="fr-FR" sz="2800" u="sng">
                <a:solidFill>
                  <a:srgbClr val="009999"/>
                </a:solidFill>
                <a:latin typeface="Arial"/>
                <a:ea typeface="ＭＳ Ｐゴシック"/>
                <a:hlinkClick r:id="rId1"/>
              </a:rPr>
              <a:t>http://wiki.g2.bx.psu.edu/</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StarSymbol"/>
              <a:buChar char=""/>
            </a:pPr>
            <a:r>
              <a:rPr b="1" lang="fr-FR" sz="2800">
                <a:solidFill>
                  <a:srgbClr val="0059a6"/>
                </a:solidFill>
                <a:latin typeface="Arial"/>
                <a:ea typeface="ＭＳ Ｐゴシック"/>
              </a:rPr>
              <a:t>Galaxy mailing lists: </a:t>
            </a:r>
            <a:r>
              <a:rPr b="1" lang="fr-FR" sz="2800" u="sng">
                <a:solidFill>
                  <a:srgbClr val="009999"/>
                </a:solidFill>
                <a:latin typeface="Arial"/>
                <a:ea typeface="ＭＳ Ｐゴシック"/>
                <a:hlinkClick r:id="rId2"/>
              </a:rPr>
              <a:t>http://wiki.g2.bx.psu.edu/Mailing%20Lists</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99" name="TextShape 3"/>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300" name="Image 2"/>
          <p:cNvPicPr/>
          <p:nvPr/>
        </p:nvPicPr>
        <p:blipFill>
          <a:blip r:embed="rId3"/>
          <a:stretch>
            <a:fillRect/>
          </a:stretch>
        </p:blipFill>
        <p:spPr>
          <a:xfrm>
            <a:off x="2123640" y="2421000"/>
            <a:ext cx="4968360" cy="151812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1"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URGI Galaxy</a:t>
            </a:r>
            <a:endParaRPr/>
          </a:p>
        </p:txBody>
      </p:sp>
      <p:sp>
        <p:nvSpPr>
          <p:cNvPr id="302"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303" name="Image 6"/>
          <p:cNvPicPr/>
          <p:nvPr/>
        </p:nvPicPr>
        <p:blipFill>
          <a:blip r:embed="rId1"/>
          <a:stretch>
            <a:fillRect/>
          </a:stretch>
        </p:blipFill>
        <p:spPr>
          <a:xfrm>
            <a:off x="0" y="1090800"/>
            <a:ext cx="9143640" cy="5074200"/>
          </a:xfrm>
          <a:prstGeom prst="rect">
            <a:avLst/>
          </a:prstGeom>
        </p:spPr>
      </p:pic>
      <p:sp>
        <p:nvSpPr>
          <p:cNvPr id="304" name="CustomShape 3"/>
          <p:cNvSpPr/>
          <p:nvPr/>
        </p:nvSpPr>
        <p:spPr>
          <a:xfrm>
            <a:off x="3204000" y="1340640"/>
            <a:ext cx="2664000" cy="1656000"/>
          </a:xfrm>
          <a:prstGeom prst="rect">
            <a:avLst/>
          </a:prstGeom>
          <a:ln w="76320">
            <a:solidFill>
              <a:srgbClr val="ff0000"/>
            </a:solidFill>
            <a:custDash>
              <a:ds d="636000" sp="212000"/>
            </a:custDash>
            <a:round/>
          </a:ln>
        </p:spPr>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Galaxy</a:t>
            </a:r>
            <a:endParaRPr/>
          </a:p>
        </p:txBody>
      </p:sp>
      <p:sp>
        <p:nvSpPr>
          <p:cNvPr id="169"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170" name="Picture 4"/>
          <p:cNvPicPr/>
          <p:nvPr/>
        </p:nvPicPr>
        <p:blipFill>
          <a:blip r:embed="rId1"/>
          <a:stretch>
            <a:fillRect/>
          </a:stretch>
        </p:blipFill>
        <p:spPr>
          <a:xfrm>
            <a:off x="2666880" y="2514600"/>
            <a:ext cx="6476760" cy="752040"/>
          </a:xfrm>
          <a:prstGeom prst="rect">
            <a:avLst/>
          </a:prstGeom>
        </p:spPr>
      </p:pic>
      <p:sp>
        <p:nvSpPr>
          <p:cNvPr id="171" name="CustomShape 3"/>
          <p:cNvSpPr/>
          <p:nvPr/>
        </p:nvSpPr>
        <p:spPr>
          <a:xfrm>
            <a:off x="0" y="3429000"/>
            <a:ext cx="9143640" cy="2860920"/>
          </a:xfrm>
          <a:prstGeom prst="rect">
            <a:avLst/>
          </a:prstGeom>
        </p:spPr>
        <p:txBody>
          <a:bodyPr bIns="45000" lIns="90000" rIns="90000" tIns="45000"/>
          <a:p>
            <a:pPr>
              <a:lnSpc>
                <a:spcPct val="100000"/>
              </a:lnSpc>
              <a:buFont charset="2" typeface="Wingdings"/>
              <a:buChar char=""/>
            </a:pPr>
            <a:r>
              <a:rPr lang="fr-FR" sz="1400">
                <a:solidFill>
                  <a:srgbClr val="808080"/>
                </a:solidFill>
                <a:latin typeface="Arial"/>
                <a:ea typeface="ＭＳ Ｐゴシック"/>
              </a:rPr>
              <a:t>Galaxy is a framework for integrating computational tools. More @ </a:t>
            </a:r>
            <a:r>
              <a:rPr lang="fr-FR" sz="1400" u="sng">
                <a:solidFill>
                  <a:srgbClr val="009999"/>
                </a:solidFill>
                <a:latin typeface="Arial"/>
                <a:ea typeface="ＭＳ Ｐゴシック"/>
                <a:hlinkClick r:id="rId2"/>
              </a:rPr>
              <a:t>http://galaxy.psu.edu</a:t>
            </a:r>
            <a:r>
              <a:rPr lang="fr-FR" sz="1400" u="sng">
                <a:solidFill>
                  <a:srgbClr val="009999"/>
                </a:solidFill>
                <a:latin typeface="Arial"/>
                <a:ea typeface="ＭＳ Ｐゴシック"/>
                <a:hlinkClick r:id="rId3"/>
              </a:rPr>
              <a:t>/</a:t>
            </a:r>
            <a:endParaRPr/>
          </a:p>
          <a:p>
            <a:pPr>
              <a:lnSpc>
                <a:spcPct val="100000"/>
              </a:lnSpc>
            </a:pPr>
            <a:endParaRPr/>
          </a:p>
          <a:p>
            <a:pPr>
              <a:lnSpc>
                <a:spcPct val="100000"/>
              </a:lnSpc>
              <a:buFont charset="2" typeface="Wingdings"/>
              <a:buChar char=""/>
            </a:pPr>
            <a:r>
              <a:rPr lang="fr-FR" sz="1400">
                <a:solidFill>
                  <a:srgbClr val="808080"/>
                </a:solidFill>
                <a:latin typeface="Arial"/>
                <a:ea typeface="ＭＳ Ｐゴシック"/>
              </a:rPr>
              <a:t>It allows nearly any tool that can be run from the command line to be wrapped in a well-defined interface.</a:t>
            </a:r>
            <a:endParaRPr/>
          </a:p>
          <a:p>
            <a:pPr>
              <a:lnSpc>
                <a:spcPct val="100000"/>
              </a:lnSpc>
            </a:pPr>
            <a:endParaRPr/>
          </a:p>
          <a:p>
            <a:pPr>
              <a:lnSpc>
                <a:spcPct val="100000"/>
              </a:lnSpc>
              <a:buFont charset="2" typeface="Wingdings"/>
              <a:buChar char=""/>
            </a:pPr>
            <a:r>
              <a:rPr lang="fr-FR" sz="1400">
                <a:solidFill>
                  <a:srgbClr val="808080"/>
                </a:solidFill>
                <a:latin typeface="Arial"/>
                <a:ea typeface="ＭＳ Ｐゴシック"/>
              </a:rPr>
              <a:t>On top of these tools, Galaxy provides an accessible environment for interactive analysis that transparently </a:t>
            </a:r>
            <a:r>
              <a:rPr lang="fr-FR" sz="1400">
                <a:solidFill>
                  <a:srgbClr val="808080"/>
                </a:solidFill>
                <a:latin typeface="Arial"/>
                <a:ea typeface="ＭＳ Ｐゴシック"/>
              </a:rPr>
              <a:t>
</a:t>
            </a:r>
            <a:r>
              <a:rPr lang="fr-FR" sz="1400">
                <a:solidFill>
                  <a:srgbClr val="808080"/>
                </a:solidFill>
                <a:latin typeface="Arial"/>
                <a:ea typeface="ＭＳ Ｐゴシック"/>
              </a:rPr>
              <a:t>tracks the details of analysis steps, a workflow system for convenient reuse, data management, sharing, </a:t>
            </a:r>
            <a:r>
              <a:rPr lang="fr-FR" sz="1400">
                <a:solidFill>
                  <a:srgbClr val="808080"/>
                </a:solidFill>
                <a:latin typeface="Arial"/>
                <a:ea typeface="ＭＳ Ｐゴシック"/>
              </a:rPr>
              <a:t>
</a:t>
            </a:r>
            <a:r>
              <a:rPr lang="fr-FR" sz="1400">
                <a:solidFill>
                  <a:srgbClr val="808080"/>
                </a:solidFill>
                <a:latin typeface="Arial"/>
                <a:ea typeface="ＭＳ Ｐゴシック"/>
              </a:rPr>
              <a:t>publishing, and so on.</a:t>
            </a:r>
            <a:endParaRPr/>
          </a:p>
          <a:p>
            <a:pPr>
              <a:lnSpc>
                <a:spcPct val="100000"/>
              </a:lnSpc>
            </a:pPr>
            <a:endParaRPr/>
          </a:p>
          <a:p>
            <a:pPr>
              <a:lnSpc>
                <a:spcPct val="100000"/>
              </a:lnSpc>
              <a:buFont charset="2" typeface="Wingdings"/>
              <a:buChar char=""/>
            </a:pPr>
            <a:r>
              <a:rPr lang="fr-FR" sz="1400">
                <a:solidFill>
                  <a:srgbClr val="808080"/>
                </a:solidFill>
                <a:latin typeface="Arial"/>
                <a:ea typeface="ＭＳ Ｐゴシック"/>
              </a:rPr>
              <a:t>Two (free) ways to perform analysis with Galaxy: </a:t>
            </a:r>
            <a:r>
              <a:rPr lang="fr-FR" sz="1400">
                <a:solidFill>
                  <a:srgbClr val="808080"/>
                </a:solidFill>
                <a:latin typeface="Arial"/>
                <a:ea typeface="ＭＳ Ｐゴシック"/>
              </a:rPr>
              <a:t>
</a:t>
            </a:r>
            <a:r>
              <a:rPr lang="fr-FR" sz="1400">
                <a:solidFill>
                  <a:srgbClr val="808080"/>
                </a:solidFill>
                <a:latin typeface="Arial"/>
                <a:ea typeface="ＭＳ Ｐゴシック"/>
              </a:rPr>
              <a:t>     Using the open web server @ </a:t>
            </a:r>
            <a:r>
              <a:rPr lang="fr-FR" sz="1400" u="sng">
                <a:solidFill>
                  <a:srgbClr val="009999"/>
                </a:solidFill>
                <a:latin typeface="Arial"/>
                <a:ea typeface="ＭＳ Ｐゴシック"/>
                <a:hlinkClick r:id="rId4"/>
              </a:rPr>
              <a:t>http:/</a:t>
            </a:r>
            <a:r>
              <a:rPr lang="fr-FR" sz="1400" u="sng">
                <a:solidFill>
                  <a:srgbClr val="009999"/>
                </a:solidFill>
                <a:latin typeface="Arial"/>
                <a:ea typeface="ＭＳ Ｐゴシック"/>
                <a:hlinkClick r:id="rId5"/>
              </a:rPr>
              <a:t>/</a:t>
            </a:r>
            <a:r>
              <a:rPr lang="fr-FR" sz="1400" u="sng">
                <a:solidFill>
                  <a:srgbClr val="009999"/>
                </a:solidFill>
                <a:latin typeface="Arial"/>
                <a:ea typeface="ＭＳ Ｐゴシック"/>
                <a:hlinkClick r:id="rId6"/>
              </a:rPr>
              <a:t>usegalaxy.org</a:t>
            </a:r>
            <a:r>
              <a:rPr lang="fr-FR" sz="1400" u="sng">
                <a:solidFill>
                  <a:srgbClr val="009999"/>
                </a:solidFill>
                <a:latin typeface="Arial"/>
                <a:ea typeface="ＭＳ Ｐゴシック"/>
                <a:hlinkClick r:id="rId7"/>
              </a:rPr>
              <a:t>/</a:t>
            </a:r>
            <a:r>
              <a:rPr lang="fr-FR" sz="1400" u="sng">
                <a:solidFill>
                  <a:srgbClr val="808080"/>
                </a:solidFill>
                <a:latin typeface="Arial"/>
                <a:ea typeface="ＭＳ Ｐゴシック"/>
              </a:rPr>
              <a:t>
</a:t>
            </a:r>
            <a:r>
              <a:rPr lang="fr-FR" sz="1400">
                <a:solidFill>
                  <a:srgbClr val="808080"/>
                </a:solidFill>
                <a:latin typeface="Arial"/>
                <a:ea typeface="ＭＳ Ｐゴシック"/>
              </a:rPr>
              <a:t>     Install his own instance - Tuto @ </a:t>
            </a:r>
            <a:r>
              <a:rPr lang="fr-FR" sz="1400" u="sng">
                <a:solidFill>
                  <a:srgbClr val="009999"/>
                </a:solidFill>
                <a:latin typeface="Arial"/>
                <a:ea typeface="ＭＳ Ｐゴシック"/>
                <a:hlinkClick r:id="rId8"/>
              </a:rPr>
              <a:t>http://wiki.g2.bx.psu.edu/Admin/Get </a:t>
            </a:r>
            <a:r>
              <a:rPr lang="fr-FR" sz="1400" u="sng">
                <a:solidFill>
                  <a:srgbClr val="009999"/>
                </a:solidFill>
                <a:latin typeface="Arial"/>
                <a:ea typeface="ＭＳ Ｐゴシック"/>
                <a:hlinkClick r:id="rId9"/>
              </a:rPr>
              <a:t>Galaxy/</a:t>
            </a:r>
            <a:endParaRPr/>
          </a:p>
          <a:p>
            <a:pPr>
              <a:lnSpc>
                <a:spcPct val="100000"/>
              </a:lnSpc>
            </a:pPr>
            <a:endParaRPr/>
          </a:p>
          <a:p>
            <a:pPr>
              <a:lnSpc>
                <a:spcPct val="100000"/>
              </a:lnSpc>
              <a:buFont charset="2" typeface="Wingdings"/>
              <a:buChar char=""/>
            </a:pPr>
            <a:r>
              <a:rPr lang="fr-FR" sz="1400">
                <a:solidFill>
                  <a:srgbClr val="808080"/>
                </a:solidFill>
                <a:latin typeface="Arial"/>
                <a:ea typeface="ＭＳ Ｐゴシック"/>
              </a:rPr>
              <a:t>Another way is to use the Amazon Galaxy cloud (Galaxy cloudman)</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 </a:t>
            </a:r>
            <a:r>
              <a:rPr b="1" lang="fr-FR" sz="3600">
                <a:solidFill>
                  <a:srgbClr val="0059a6"/>
                </a:solidFill>
                <a:latin typeface="Arial"/>
                <a:ea typeface="ＭＳ Ｐゴシック"/>
              </a:rPr>
              <a:t>Tools integration in URGI Galaxy</a:t>
            </a:r>
            <a:endParaRPr/>
          </a:p>
        </p:txBody>
      </p:sp>
      <p:sp>
        <p:nvSpPr>
          <p:cNvPr id="306"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307" name="Image 2"/>
          <p:cNvPicPr/>
          <p:nvPr/>
        </p:nvPicPr>
        <p:blipFill>
          <a:blip r:embed="rId1"/>
          <a:stretch>
            <a:fillRect/>
          </a:stretch>
        </p:blipFill>
        <p:spPr>
          <a:xfrm>
            <a:off x="1154520" y="2003400"/>
            <a:ext cx="6873480" cy="4305600"/>
          </a:xfrm>
          <a:prstGeom prst="rect">
            <a:avLst/>
          </a:prstGeom>
          <a:ln w="28440">
            <a:solidFill>
              <a:srgbClr val="000000"/>
            </a:solidFill>
            <a:round/>
          </a:ln>
        </p:spPr>
      </p:pic>
      <p:sp>
        <p:nvSpPr>
          <p:cNvPr id="308" name="CustomShape 3"/>
          <p:cNvSpPr/>
          <p:nvPr/>
        </p:nvSpPr>
        <p:spPr>
          <a:xfrm>
            <a:off x="1043640" y="1484640"/>
            <a:ext cx="4464000" cy="456120"/>
          </a:xfrm>
          <a:prstGeom prst="rect">
            <a:avLst/>
          </a:prstGeom>
        </p:spPr>
        <p:txBody>
          <a:bodyPr bIns="45000" lIns="90000" rIns="90000" tIns="45000"/>
          <a:p>
            <a:pPr>
              <a:lnSpc>
                <a:spcPct val="100000"/>
              </a:lnSpc>
            </a:pPr>
            <a:r>
              <a:rPr b="1" i="1" lang="fr-FR" sz="2400" u="sng">
                <a:solidFill>
                  <a:srgbClr val="0059a6"/>
                </a:solidFill>
                <a:latin typeface="Arial"/>
                <a:ea typeface="ＭＳ Ｐゴシック"/>
              </a:rPr>
              <a:t>http://urgi.versailles.inra.fr/</a:t>
            </a:r>
            <a:endParaRPr/>
          </a:p>
        </p:txBody>
      </p:sp>
      <p:sp>
        <p:nvSpPr>
          <p:cNvPr id="309" name="CustomShape 4"/>
          <p:cNvSpPr/>
          <p:nvPr/>
        </p:nvSpPr>
        <p:spPr>
          <a:xfrm>
            <a:off x="4356000" y="3141000"/>
            <a:ext cx="1800000" cy="791640"/>
          </a:xfrm>
          <a:prstGeom prst="rect">
            <a:avLst/>
          </a:prstGeom>
          <a:ln w="38160">
            <a:solidFill>
              <a:srgbClr val="ff0000"/>
            </a:solidFill>
            <a:round/>
          </a:ln>
        </p:spPr>
      </p:sp>
      <p:sp>
        <p:nvSpPr>
          <p:cNvPr id="310" name="CustomShape 5"/>
          <p:cNvSpPr/>
          <p:nvPr/>
        </p:nvSpPr>
        <p:spPr>
          <a:xfrm>
            <a:off x="3924000" y="3501000"/>
            <a:ext cx="758520" cy="342720"/>
          </a:xfrm>
          <a:prstGeom prst="rect">
            <a:avLst>
              <a:gd fmla="val 50000" name="adj1"/>
              <a:gd fmla="val 50000" name="adj2"/>
            </a:avLst>
          </a:prstGeom>
          <a:solidFill>
            <a:srgbClr val="ff0000"/>
          </a:solidFill>
          <a:ln w="9360">
            <a:solidFill>
              <a:srgbClr val="000000"/>
            </a:solidFill>
            <a:round/>
          </a:ln>
        </p:spPr>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Tools integration in URGI Galaxy</a:t>
            </a:r>
            <a:endParaRPr/>
          </a:p>
        </p:txBody>
      </p:sp>
      <p:sp>
        <p:nvSpPr>
          <p:cNvPr id="312"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313" name="CustomShape 3"/>
          <p:cNvSpPr/>
          <p:nvPr/>
        </p:nvSpPr>
        <p:spPr>
          <a:xfrm>
            <a:off x="3924000" y="4437000"/>
            <a:ext cx="791640" cy="359640"/>
          </a:xfrm>
          <a:prstGeom prst="rect">
            <a:avLst/>
          </a:prstGeom>
          <a:ln w="38160">
            <a:solidFill>
              <a:srgbClr val="ff0000"/>
            </a:solidFill>
            <a:round/>
          </a:ln>
        </p:spPr>
      </p:sp>
      <p:sp>
        <p:nvSpPr>
          <p:cNvPr id="314" name="CustomShape 4"/>
          <p:cNvSpPr/>
          <p:nvPr/>
        </p:nvSpPr>
        <p:spPr>
          <a:xfrm>
            <a:off x="4212000" y="4869000"/>
            <a:ext cx="143640" cy="359640"/>
          </a:xfrm>
          <a:prstGeom prst="rect">
            <a:avLst/>
          </a:prstGeom>
          <a:solidFill>
            <a:srgbClr val="ff0000"/>
          </a:solidFill>
          <a:ln w="9360">
            <a:solidFill>
              <a:srgbClr val="ff0000"/>
            </a:solidFill>
            <a:round/>
          </a:ln>
        </p:spPr>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 </a:t>
            </a:r>
            <a:r>
              <a:rPr b="1" lang="fr-FR" sz="3600">
                <a:solidFill>
                  <a:srgbClr val="0059a6"/>
                </a:solidFill>
                <a:latin typeface="Arial"/>
                <a:ea typeface="ＭＳ Ｐゴシック"/>
              </a:rPr>
              <a:t>Tools integration in URGI Galaxy</a:t>
            </a:r>
            <a:endParaRPr/>
          </a:p>
        </p:txBody>
      </p:sp>
      <p:sp>
        <p:nvSpPr>
          <p:cNvPr id="316" name="TextShape 2"/>
          <p:cNvSpPr txBox="1"/>
          <p:nvPr/>
        </p:nvSpPr>
        <p:spPr>
          <a:xfrm>
            <a:off x="457200" y="1340640"/>
            <a:ext cx="8229240" cy="5073120"/>
          </a:xfrm>
          <a:prstGeom prst="rect">
            <a:avLst/>
          </a:prstGeom>
        </p:spPr>
        <p:txBody>
          <a:bodyPr/>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r>
              <a:rPr b="1" i="1" lang="fr-FR" sz="2400" u="sng">
                <a:solidFill>
                  <a:srgbClr val="0059a6"/>
                </a:solidFill>
                <a:latin typeface="Arial"/>
                <a:ea typeface="ＭＳ Ｐゴシック"/>
              </a:rPr>
              <a:t>http://urgi.versailles.inra.fr/galaxy/</a:t>
            </a:r>
            <a:endParaRPr/>
          </a:p>
        </p:txBody>
      </p:sp>
      <p:sp>
        <p:nvSpPr>
          <p:cNvPr id="317" name="TextShape 3"/>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318" name="Image 3"/>
          <p:cNvPicPr/>
          <p:nvPr/>
        </p:nvPicPr>
        <p:blipFill>
          <a:blip r:embed="rId1"/>
          <a:stretch>
            <a:fillRect/>
          </a:stretch>
        </p:blipFill>
        <p:spPr>
          <a:xfrm>
            <a:off x="251640" y="1642680"/>
            <a:ext cx="8748000" cy="4306320"/>
          </a:xfrm>
          <a:prstGeom prst="rect">
            <a:avLst/>
          </a:prstGeom>
          <a:ln w="28440">
            <a:solidFill>
              <a:srgbClr val="000000"/>
            </a:solidFill>
            <a:round/>
          </a:ln>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 </a:t>
            </a:r>
            <a:r>
              <a:rPr b="1" lang="fr-FR" sz="4000">
                <a:solidFill>
                  <a:srgbClr val="0059a6"/>
                </a:solidFill>
                <a:latin typeface="Arial"/>
                <a:ea typeface="ＭＳ Ｐゴシック"/>
              </a:rPr>
              <a:t>Installation of URGI Galaxy</a:t>
            </a:r>
            <a:endParaRPr/>
          </a:p>
        </p:txBody>
      </p:sp>
      <p:sp>
        <p:nvSpPr>
          <p:cNvPr id="320" name="TextShape 2"/>
          <p:cNvSpPr txBox="1"/>
          <p:nvPr/>
        </p:nvSpPr>
        <p:spPr>
          <a:xfrm>
            <a:off x="457200" y="1052640"/>
            <a:ext cx="8229240" cy="5073120"/>
          </a:xfrm>
          <a:prstGeom prst="rect">
            <a:avLst/>
          </a:prstGeom>
        </p:spPr>
        <p:txBody>
          <a:bodyPr/>
          <a:p>
            <a:pPr>
              <a:lnSpc>
                <a:spcPct val="100000"/>
              </a:lnSpc>
            </a:pPr>
            <a:endParaRPr/>
          </a:p>
          <a:p>
            <a:pPr>
              <a:lnSpc>
                <a:spcPct val="100000"/>
              </a:lnSpc>
            </a:pPr>
            <a:r>
              <a:rPr b="1" lang="fr-FR" sz="2800">
                <a:solidFill>
                  <a:srgbClr val="000000"/>
                </a:solidFill>
                <a:latin typeface="Arial"/>
                <a:ea typeface="ＭＳ Ｐゴシック"/>
              </a:rPr>
              <a:t>Galaxy is installed on URGI cluster with:</a:t>
            </a:r>
            <a:endParaRPr/>
          </a:p>
          <a:p>
            <a:endParaRPr/>
          </a:p>
          <a:p>
            <a:pPr lvl="1">
              <a:lnSpc>
                <a:spcPct val="100000"/>
              </a:lnSpc>
              <a:buSzPct val="45000"/>
              <a:buFont charset="2" typeface="Wingdings"/>
              <a:buChar char=""/>
            </a:pPr>
            <a:r>
              <a:rPr lang="fr-FR" sz="2400">
                <a:solidFill>
                  <a:srgbClr val="000000"/>
                </a:solidFill>
                <a:latin typeface="Arial"/>
                <a:ea typeface="ＭＳ Ｐゴシック"/>
              </a:rPr>
              <a:t>CPU:</a:t>
            </a:r>
            <a:r>
              <a:rPr lang="fr-FR" sz="2400">
                <a:solidFill>
                  <a:srgbClr val="000000"/>
                </a:solidFill>
                <a:latin typeface="Arial"/>
                <a:ea typeface="ＭＳ Ｐゴシック"/>
              </a:rPr>
              <a:t>	</a:t>
            </a:r>
            <a:r>
              <a:rPr lang="fr-FR" sz="2400">
                <a:solidFill>
                  <a:srgbClr val="000000"/>
                </a:solidFill>
                <a:latin typeface="Arial"/>
                <a:ea typeface="ＭＳ Ｐゴシック"/>
              </a:rPr>
              <a:t>	</a:t>
            </a:r>
            <a:r>
              <a:rPr b="1" lang="fr-FR" sz="2400">
                <a:solidFill>
                  <a:srgbClr val="ff0000"/>
                </a:solidFill>
                <a:latin typeface="Arial"/>
                <a:ea typeface="ＭＳ Ｐゴシック"/>
              </a:rPr>
              <a:t>704</a:t>
            </a:r>
            <a:r>
              <a:rPr lang="fr-FR" sz="2400">
                <a:solidFill>
                  <a:srgbClr val="000000"/>
                </a:solidFill>
                <a:latin typeface="Arial"/>
                <a:ea typeface="ＭＳ Ｐゴシック"/>
              </a:rPr>
              <a:t> (Intel Xeon)</a:t>
            </a:r>
            <a:endParaRPr/>
          </a:p>
          <a:p>
            <a:pPr lvl="1">
              <a:lnSpc>
                <a:spcPct val="100000"/>
              </a:lnSpc>
              <a:buSzPct val="45000"/>
              <a:buFont charset="2" typeface="Wingdings"/>
              <a:buChar char=""/>
            </a:pPr>
            <a:r>
              <a:rPr lang="fr-FR" sz="2400">
                <a:solidFill>
                  <a:srgbClr val="000000"/>
                </a:solidFill>
                <a:latin typeface="Arial"/>
                <a:ea typeface="ＭＳ Ｐゴシック"/>
              </a:rPr>
              <a:t>RAM max:</a:t>
            </a:r>
            <a:r>
              <a:rPr lang="fr-FR" sz="2400">
                <a:solidFill>
                  <a:srgbClr val="000000"/>
                </a:solidFill>
                <a:latin typeface="Arial"/>
                <a:ea typeface="ＭＳ Ｐゴシック"/>
              </a:rPr>
              <a:t>	</a:t>
            </a:r>
            <a:r>
              <a:rPr b="1" lang="fr-FR" sz="2400">
                <a:solidFill>
                  <a:srgbClr val="ff0000"/>
                </a:solidFill>
                <a:latin typeface="Arial"/>
                <a:ea typeface="ＭＳ Ｐゴシック"/>
              </a:rPr>
              <a:t>96 Gb </a:t>
            </a:r>
            <a:r>
              <a:rPr lang="fr-FR" sz="2400">
                <a:solidFill>
                  <a:srgbClr val="000000"/>
                </a:solidFill>
                <a:latin typeface="Arial"/>
                <a:ea typeface="ＭＳ Ｐゴシック"/>
              </a:rPr>
              <a:t>per job</a:t>
            </a:r>
            <a:endParaRPr/>
          </a:p>
          <a:p>
            <a:pPr lvl="1">
              <a:lnSpc>
                <a:spcPct val="100000"/>
              </a:lnSpc>
              <a:buSzPct val="45000"/>
              <a:buFont charset="2" typeface="Wingdings"/>
              <a:buChar char=""/>
            </a:pPr>
            <a:r>
              <a:rPr lang="fr-FR" sz="2400">
                <a:solidFill>
                  <a:srgbClr val="000000"/>
                </a:solidFill>
                <a:latin typeface="Arial"/>
                <a:ea typeface="ＭＳ Ｐゴシック"/>
              </a:rPr>
              <a:t>Storage:</a:t>
            </a:r>
            <a:r>
              <a:rPr lang="fr-FR" sz="2400">
                <a:solidFill>
                  <a:srgbClr val="000000"/>
                </a:solidFill>
                <a:latin typeface="Arial"/>
                <a:ea typeface="ＭＳ Ｐゴシック"/>
              </a:rPr>
              <a:t>	</a:t>
            </a:r>
            <a:r>
              <a:rPr b="1" lang="fr-FR" sz="2400">
                <a:solidFill>
                  <a:srgbClr val="ff0000"/>
                </a:solidFill>
                <a:latin typeface="Arial"/>
                <a:ea typeface="ＭＳ Ｐゴシック"/>
              </a:rPr>
              <a:t>60 Tb</a:t>
            </a:r>
            <a:endParaRPr/>
          </a:p>
          <a:p>
            <a:pPr>
              <a:lnSpc>
                <a:spcPct val="100000"/>
              </a:lnSpc>
            </a:pPr>
            <a:endParaRPr/>
          </a:p>
          <a:p>
            <a:pPr>
              <a:lnSpc>
                <a:spcPct val="100000"/>
              </a:lnSpc>
            </a:pPr>
            <a:r>
              <a:rPr lang="fr-FR" sz="2800">
                <a:solidFill>
                  <a:srgbClr val="000000"/>
                </a:solidFill>
                <a:latin typeface="Arial"/>
                <a:ea typeface="ＭＳ Ｐゴシック"/>
              </a:rPr>
              <a:t>Using Sun Grid Engine (for job managment) and a PostgreSQL Database (for Galaxy).</a:t>
            </a:r>
            <a:endParaRPr/>
          </a:p>
          <a:p>
            <a:pPr>
              <a:lnSpc>
                <a:spcPct val="100000"/>
              </a:lnSpc>
            </a:pPr>
            <a:endParaRPr/>
          </a:p>
          <a:p>
            <a:pPr algn="ctr">
              <a:lnSpc>
                <a:spcPct val="100000"/>
              </a:lnSpc>
            </a:pPr>
            <a:r>
              <a:rPr i="1" lang="fr-FR" sz="2800" u="sng">
                <a:solidFill>
                  <a:srgbClr val="3366ff"/>
                </a:solidFill>
                <a:latin typeface="Arial"/>
                <a:ea typeface="ＭＳ Ｐゴシック"/>
              </a:rPr>
              <a:t>http://urgi.versailles.inra.fr/galaxy</a:t>
            </a:r>
            <a:endParaRPr/>
          </a:p>
        </p:txBody>
      </p:sp>
      <p:sp>
        <p:nvSpPr>
          <p:cNvPr id="321" name="TextShape 3"/>
          <p:cNvSpPr txBox="1"/>
          <p:nvPr/>
        </p:nvSpPr>
        <p:spPr>
          <a:xfrm>
            <a:off x="971640" y="6453360"/>
            <a:ext cx="7632360" cy="2156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322" name="Image 2"/>
          <p:cNvPicPr/>
          <p:nvPr/>
        </p:nvPicPr>
        <p:blipFill>
          <a:blip r:embed="rId1"/>
          <a:stretch>
            <a:fillRect/>
          </a:stretch>
        </p:blipFill>
        <p:spPr>
          <a:xfrm>
            <a:off x="5776560" y="2370960"/>
            <a:ext cx="2539800" cy="1777680"/>
          </a:xfrm>
          <a:prstGeom prst="rect">
            <a:avLst/>
          </a:prstGeom>
          <a:ln w="28440">
            <a:solidFill>
              <a:srgbClr val="000000"/>
            </a:solidFill>
            <a:round/>
          </a:ln>
        </p:spPr>
      </p:pic>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New URGI Integrated tools</a:t>
            </a:r>
            <a:endParaRPr/>
          </a:p>
        </p:txBody>
      </p:sp>
      <p:sp>
        <p:nvSpPr>
          <p:cNvPr id="324"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325" name="Image 1"/>
          <p:cNvPicPr/>
          <p:nvPr/>
        </p:nvPicPr>
        <p:blipFill>
          <a:blip r:embed="rId1"/>
          <a:stretch>
            <a:fillRect/>
          </a:stretch>
        </p:blipFill>
        <p:spPr>
          <a:xfrm>
            <a:off x="4572000" y="1412640"/>
            <a:ext cx="3814200" cy="4841280"/>
          </a:xfrm>
          <a:prstGeom prst="rect">
            <a:avLst/>
          </a:prstGeom>
          <a:ln w="57240">
            <a:solidFill>
              <a:srgbClr val="008000"/>
            </a:solidFill>
            <a:round/>
          </a:ln>
        </p:spPr>
      </p:pic>
      <p:pic>
        <p:nvPicPr>
          <p:cNvPr descr="" id="326" name="Image 9"/>
          <p:cNvPicPr/>
          <p:nvPr/>
        </p:nvPicPr>
        <p:blipFill>
          <a:blip r:embed="rId2"/>
          <a:stretch>
            <a:fillRect/>
          </a:stretch>
        </p:blipFill>
        <p:spPr>
          <a:xfrm>
            <a:off x="467640" y="1178280"/>
            <a:ext cx="1583640" cy="4986720"/>
          </a:xfrm>
          <a:prstGeom prst="rect">
            <a:avLst/>
          </a:prstGeom>
          <a:ln w="28440">
            <a:solidFill>
              <a:srgbClr val="000000"/>
            </a:solidFill>
            <a:round/>
          </a:ln>
        </p:spPr>
      </p:pic>
      <p:sp>
        <p:nvSpPr>
          <p:cNvPr id="327" name="CustomShape 3"/>
          <p:cNvSpPr/>
          <p:nvPr/>
        </p:nvSpPr>
        <p:spPr>
          <a:xfrm>
            <a:off x="2483640" y="3399480"/>
            <a:ext cx="1779840" cy="456120"/>
          </a:xfrm>
          <a:prstGeom prst="rect">
            <a:avLst/>
          </a:prstGeom>
        </p:spPr>
        <p:txBody>
          <a:bodyPr bIns="45000" lIns="90000" rIns="90000" tIns="45000"/>
          <a:p>
            <a:pPr>
              <a:lnSpc>
                <a:spcPct val="100000"/>
              </a:lnSpc>
            </a:pPr>
            <a:r>
              <a:rPr b="1" lang="fr-FR" sz="2400">
                <a:solidFill>
                  <a:srgbClr val="008000"/>
                </a:solidFill>
                <a:latin typeface="Arial"/>
                <a:ea typeface="ＭＳ Ｐゴシック"/>
              </a:rPr>
              <a:t>MAPHiTS</a:t>
            </a:r>
            <a:endParaRPr/>
          </a:p>
        </p:txBody>
      </p:sp>
      <p:sp>
        <p:nvSpPr>
          <p:cNvPr id="328" name="CustomShape 4"/>
          <p:cNvSpPr/>
          <p:nvPr/>
        </p:nvSpPr>
        <p:spPr>
          <a:xfrm>
            <a:off x="2267640" y="3933000"/>
            <a:ext cx="2232000" cy="-15729840"/>
          </a:xfrm>
          <a:prstGeom prst="straightConnector1">
            <a:avLst/>
          </a:prstGeom>
          <a:ln w="38160">
            <a:solidFill>
              <a:srgbClr val="008000"/>
            </a:solidFill>
            <a:round/>
            <a:tailEnd len="med" type="triangle" w="med"/>
          </a:ln>
        </p:spPr>
      </p:sp>
      <p:sp>
        <p:nvSpPr>
          <p:cNvPr id="329" name="Line 5"/>
          <p:cNvSpPr/>
          <p:nvPr/>
        </p:nvSpPr>
        <p:spPr>
          <a:xfrm flipV="1">
            <a:off x="971280" y="3933000"/>
            <a:ext cx="1296360" cy="864000"/>
          </a:xfrm>
          <a:prstGeom prst="line">
            <a:avLst/>
          </a:prstGeom>
          <a:ln w="38160">
            <a:solidFill>
              <a:srgbClr val="008000"/>
            </a:solidFill>
            <a:round/>
          </a:ln>
        </p:spPr>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 </a:t>
            </a:r>
            <a:r>
              <a:rPr b="1" lang="fr-FR" sz="4000">
                <a:solidFill>
                  <a:srgbClr val="0059a6"/>
                </a:solidFill>
                <a:latin typeface="Arial"/>
                <a:ea typeface="ＭＳ Ｐゴシック"/>
              </a:rPr>
              <a:t>New URGI Integrated tools</a:t>
            </a:r>
            <a:endParaRPr/>
          </a:p>
        </p:txBody>
      </p:sp>
      <p:sp>
        <p:nvSpPr>
          <p:cNvPr id="331"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332" name="CustomShape 3"/>
          <p:cNvSpPr/>
          <p:nvPr/>
        </p:nvSpPr>
        <p:spPr>
          <a:xfrm>
            <a:off x="2699640" y="3573000"/>
            <a:ext cx="1439640" cy="456120"/>
          </a:xfrm>
          <a:prstGeom prst="rect">
            <a:avLst/>
          </a:prstGeom>
        </p:spPr>
        <p:txBody>
          <a:bodyPr bIns="45000" lIns="90000" rIns="90000" tIns="45000"/>
          <a:p>
            <a:pPr>
              <a:lnSpc>
                <a:spcPct val="100000"/>
              </a:lnSpc>
            </a:pPr>
            <a:r>
              <a:rPr b="1" lang="fr-FR" sz="2400">
                <a:solidFill>
                  <a:srgbClr val="3366ff"/>
                </a:solidFill>
                <a:latin typeface="Arial"/>
                <a:ea typeface="ＭＳ Ｐゴシック"/>
              </a:rPr>
              <a:t>S-MART</a:t>
            </a:r>
            <a:endParaRPr/>
          </a:p>
        </p:txBody>
      </p:sp>
      <p:sp>
        <p:nvSpPr>
          <p:cNvPr id="333" name="CustomShape 4"/>
          <p:cNvSpPr/>
          <p:nvPr/>
        </p:nvSpPr>
        <p:spPr>
          <a:xfrm>
            <a:off x="2267640" y="4077000"/>
            <a:ext cx="2232000" cy="-15873840"/>
          </a:xfrm>
          <a:prstGeom prst="straightConnector1">
            <a:avLst/>
          </a:prstGeom>
          <a:ln w="38160">
            <a:solidFill>
              <a:srgbClr val="0000ff"/>
            </a:solidFill>
            <a:round/>
            <a:tailEnd len="med" type="triangle" w="med"/>
          </a:ln>
        </p:spPr>
      </p:sp>
      <p:pic>
        <p:nvPicPr>
          <p:cNvPr descr="" id="334" name="Image 12"/>
          <p:cNvPicPr/>
          <p:nvPr/>
        </p:nvPicPr>
        <p:blipFill>
          <a:blip r:embed="rId1"/>
          <a:stretch>
            <a:fillRect/>
          </a:stretch>
        </p:blipFill>
        <p:spPr>
          <a:xfrm>
            <a:off x="467640" y="1178280"/>
            <a:ext cx="1583640" cy="4986720"/>
          </a:xfrm>
          <a:prstGeom prst="rect">
            <a:avLst/>
          </a:prstGeom>
          <a:ln w="28440">
            <a:solidFill>
              <a:srgbClr val="000000"/>
            </a:solidFill>
            <a:round/>
          </a:ln>
        </p:spPr>
      </p:pic>
      <p:sp>
        <p:nvSpPr>
          <p:cNvPr id="335" name="Line 5"/>
          <p:cNvSpPr/>
          <p:nvPr/>
        </p:nvSpPr>
        <p:spPr>
          <a:xfrm flipV="1">
            <a:off x="971280" y="4077000"/>
            <a:ext cx="1296360" cy="864000"/>
          </a:xfrm>
          <a:prstGeom prst="line">
            <a:avLst/>
          </a:prstGeom>
          <a:ln w="38160">
            <a:solidFill>
              <a:srgbClr val="0000ff"/>
            </a:solidFill>
            <a:round/>
          </a:ln>
        </p:spPr>
      </p:sp>
      <p:sp>
        <p:nvSpPr>
          <p:cNvPr id="336" name="CustomShape 6"/>
          <p:cNvSpPr/>
          <p:nvPr/>
        </p:nvSpPr>
        <p:spPr>
          <a:xfrm>
            <a:off x="5004000" y="1484640"/>
            <a:ext cx="3168000" cy="4320000"/>
          </a:xfrm>
          <a:prstGeom prst="rect">
            <a:avLst/>
          </a:prstGeom>
        </p:spPr>
      </p:sp>
      <p:pic>
        <p:nvPicPr>
          <p:cNvPr descr="" id="337" name="Image 4"/>
          <p:cNvPicPr/>
          <p:nvPr/>
        </p:nvPicPr>
        <p:blipFill>
          <a:blip r:embed="rId2"/>
          <a:stretch>
            <a:fillRect/>
          </a:stretch>
        </p:blipFill>
        <p:spPr>
          <a:xfrm>
            <a:off x="4716000" y="1199880"/>
            <a:ext cx="3672000" cy="4965120"/>
          </a:xfrm>
          <a:prstGeom prst="rect">
            <a:avLst/>
          </a:prstGeom>
          <a:ln w="38160">
            <a:solidFill>
              <a:srgbClr val="0000ff"/>
            </a:solidFill>
            <a:round/>
          </a:ln>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 </a:t>
            </a:r>
            <a:r>
              <a:rPr b="1" lang="fr-FR" sz="4000">
                <a:solidFill>
                  <a:srgbClr val="0059a6"/>
                </a:solidFill>
                <a:latin typeface="Arial"/>
                <a:ea typeface="ＭＳ Ｐゴシック"/>
              </a:rPr>
              <a:t>New URGI Integrated tools</a:t>
            </a:r>
            <a:endParaRPr/>
          </a:p>
        </p:txBody>
      </p:sp>
      <p:sp>
        <p:nvSpPr>
          <p:cNvPr id="339"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340" name="Image 2"/>
          <p:cNvPicPr/>
          <p:nvPr/>
        </p:nvPicPr>
        <p:blipFill>
          <a:blip r:embed="rId1"/>
          <a:stretch>
            <a:fillRect/>
          </a:stretch>
        </p:blipFill>
        <p:spPr>
          <a:xfrm>
            <a:off x="4428000" y="1479600"/>
            <a:ext cx="2451600" cy="2651400"/>
          </a:xfrm>
          <a:prstGeom prst="rect">
            <a:avLst/>
          </a:prstGeom>
          <a:ln w="28440">
            <a:solidFill>
              <a:srgbClr val="000000"/>
            </a:solidFill>
            <a:round/>
          </a:ln>
        </p:spPr>
      </p:pic>
      <p:pic>
        <p:nvPicPr>
          <p:cNvPr descr="" id="341" name="Image 3"/>
          <p:cNvPicPr/>
          <p:nvPr/>
        </p:nvPicPr>
        <p:blipFill>
          <a:blip r:embed="rId2"/>
          <a:stretch>
            <a:fillRect/>
          </a:stretch>
        </p:blipFill>
        <p:spPr>
          <a:xfrm>
            <a:off x="323640" y="4347360"/>
            <a:ext cx="8388000" cy="1817640"/>
          </a:xfrm>
          <a:prstGeom prst="rect">
            <a:avLst/>
          </a:prstGeom>
          <a:ln w="28440">
            <a:solidFill>
              <a:srgbClr val="6b6bcf"/>
            </a:solidFill>
            <a:round/>
          </a:ln>
        </p:spPr>
      </p:pic>
      <p:sp>
        <p:nvSpPr>
          <p:cNvPr id="342" name="Line 3"/>
          <p:cNvSpPr/>
          <p:nvPr/>
        </p:nvSpPr>
        <p:spPr>
          <a:xfrm>
            <a:off x="6231960" y="3483000"/>
            <a:ext cx="648000" cy="0"/>
          </a:xfrm>
          <a:prstGeom prst="line">
            <a:avLst/>
          </a:prstGeom>
          <a:ln w="28440">
            <a:solidFill>
              <a:srgbClr val="6b6bcf"/>
            </a:solidFill>
            <a:round/>
          </a:ln>
        </p:spPr>
      </p:sp>
      <p:sp>
        <p:nvSpPr>
          <p:cNvPr id="343" name="CustomShape 4"/>
          <p:cNvSpPr/>
          <p:nvPr/>
        </p:nvSpPr>
        <p:spPr>
          <a:xfrm>
            <a:off x="6879960" y="3483360"/>
            <a:ext cx="1007640" cy="791640"/>
          </a:xfrm>
          <a:prstGeom prst="rect">
            <a:avLst>
              <a:gd fmla="val 100118" name="adj"/>
            </a:avLst>
          </a:prstGeom>
          <a:ln w="28440">
            <a:solidFill>
              <a:srgbClr val="6b6bcf"/>
            </a:solidFill>
            <a:round/>
            <a:tailEnd len="med" type="triangle" w="med"/>
          </a:ln>
        </p:spPr>
      </p:sp>
      <p:sp>
        <p:nvSpPr>
          <p:cNvPr id="344" name="CustomShape 5"/>
          <p:cNvSpPr/>
          <p:nvPr/>
        </p:nvSpPr>
        <p:spPr>
          <a:xfrm>
            <a:off x="6663960" y="2211120"/>
            <a:ext cx="1872000" cy="1187640"/>
          </a:xfrm>
          <a:prstGeom prst="rect">
            <a:avLst/>
          </a:prstGeom>
        </p:spPr>
        <p:txBody>
          <a:bodyPr bIns="45000" lIns="90000" rIns="90000" tIns="45000"/>
          <a:p>
            <a:pPr algn="ctr">
              <a:lnSpc>
                <a:spcPct val="100000"/>
              </a:lnSpc>
            </a:pPr>
            <a:r>
              <a:rPr b="1" lang="fr-FR" sz="2400">
                <a:solidFill>
                  <a:srgbClr val="6b6bcf"/>
                </a:solidFill>
                <a:latin typeface="Arial"/>
                <a:ea typeface="ＭＳ Ｐゴシック"/>
              </a:rPr>
              <a:t>BioMart URGI GnpIs</a:t>
            </a:r>
            <a:endParaRPr/>
          </a:p>
        </p:txBody>
      </p:sp>
      <p:sp>
        <p:nvSpPr>
          <p:cNvPr id="345" name="CustomShape 6"/>
          <p:cNvSpPr/>
          <p:nvPr/>
        </p:nvSpPr>
        <p:spPr>
          <a:xfrm>
            <a:off x="467640" y="2139120"/>
            <a:ext cx="3168000" cy="1187640"/>
          </a:xfrm>
          <a:prstGeom prst="rect">
            <a:avLst/>
          </a:prstGeom>
        </p:spPr>
        <p:txBody>
          <a:bodyPr bIns="45000" lIns="90000" rIns="90000" tIns="45000"/>
          <a:p>
            <a:pPr algn="ctr">
              <a:lnSpc>
                <a:spcPct val="100000"/>
              </a:lnSpc>
            </a:pPr>
            <a:r>
              <a:rPr lang="fr-FR" sz="2400">
                <a:solidFill>
                  <a:srgbClr val="000000"/>
                </a:solidFill>
                <a:latin typeface="Arial"/>
                <a:ea typeface="ＭＳ Ｐゴシック"/>
              </a:rPr>
              <a:t>Access to URGI Information System via </a:t>
            </a:r>
            <a:r>
              <a:rPr b="1" lang="fr-FR" sz="2400">
                <a:solidFill>
                  <a:srgbClr val="ff0000"/>
                </a:solidFill>
                <a:latin typeface="Arial"/>
                <a:ea typeface="ＭＳ Ｐゴシック"/>
              </a:rPr>
              <a:t>BioMart</a:t>
            </a:r>
            <a:r>
              <a:rPr lang="fr-FR" sz="2400">
                <a:solidFill>
                  <a:srgbClr val="000000"/>
                </a:solidFill>
                <a:latin typeface="Arial"/>
                <a:ea typeface="ＭＳ Ｐゴシック"/>
              </a:rPr>
              <a:t> software</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6"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 </a:t>
            </a:r>
            <a:r>
              <a:rPr b="1" lang="fr-FR" sz="4000">
                <a:solidFill>
                  <a:srgbClr val="0059a6"/>
                </a:solidFill>
                <a:latin typeface="Arial"/>
                <a:ea typeface="ＭＳ Ｐゴシック"/>
              </a:rPr>
              <a:t>Background and objectives of MAPHiTS</a:t>
            </a:r>
            <a:endParaRPr/>
          </a:p>
        </p:txBody>
      </p:sp>
      <p:sp>
        <p:nvSpPr>
          <p:cNvPr id="347" name="TextShape 2"/>
          <p:cNvSpPr txBox="1"/>
          <p:nvPr/>
        </p:nvSpPr>
        <p:spPr>
          <a:xfrm>
            <a:off x="457200" y="1052640"/>
            <a:ext cx="8229240" cy="5073120"/>
          </a:xfrm>
          <a:prstGeom prst="rect">
            <a:avLst/>
          </a:prstGeom>
        </p:spPr>
        <p:txBody>
          <a:bodyPr/>
          <a:p>
            <a:pPr algn="just">
              <a:lnSpc>
                <a:spcPct val="100000"/>
              </a:lnSpc>
            </a:pPr>
            <a:endParaRPr/>
          </a:p>
          <a:p>
            <a:r>
              <a:rPr lang="fr-FR" sz="2000">
                <a:solidFill>
                  <a:srgbClr val="000000"/>
                </a:solidFill>
                <a:latin typeface="Arial"/>
                <a:ea typeface="ＭＳ Ｐゴシック"/>
              </a:rPr>
              <a:t>URGI team develops a </a:t>
            </a:r>
            <a:r>
              <a:rPr lang="fr-FR" sz="2000" u="sng">
                <a:solidFill>
                  <a:srgbClr val="ff0000"/>
                </a:solidFill>
                <a:latin typeface="Arial"/>
                <a:ea typeface="ＭＳ Ｐゴシック"/>
              </a:rPr>
              <a:t>pipeline</a:t>
            </a:r>
            <a:r>
              <a:rPr lang="fr-FR" sz="2000">
                <a:solidFill>
                  <a:srgbClr val="ff0000"/>
                </a:solidFill>
                <a:latin typeface="Arial"/>
                <a:ea typeface="ＭＳ Ｐゴシック"/>
              </a:rPr>
              <a:t> </a:t>
            </a:r>
            <a:r>
              <a:rPr i="1" lang="fr-FR" sz="2000">
                <a:solidFill>
                  <a:srgbClr val="000000"/>
                </a:solidFill>
                <a:latin typeface="Arial"/>
                <a:ea typeface="ＭＳ Ｐゴシック"/>
              </a:rPr>
              <a:t>(MAPHiTS)</a:t>
            </a:r>
            <a:r>
              <a:rPr lang="fr-FR" sz="2000">
                <a:solidFill>
                  <a:srgbClr val="000000"/>
                </a:solidFill>
                <a:latin typeface="Arial"/>
                <a:ea typeface="ＭＳ Ｐゴシック"/>
              </a:rPr>
              <a:t> for </a:t>
            </a:r>
            <a:r>
              <a:rPr lang="fr-FR" sz="2000" u="sng">
                <a:solidFill>
                  <a:srgbClr val="ff0000"/>
                </a:solidFill>
                <a:latin typeface="Arial"/>
                <a:ea typeface="ＭＳ Ｐゴシック"/>
              </a:rPr>
              <a:t>SNPs detection</a:t>
            </a:r>
            <a:r>
              <a:rPr lang="fr-FR" sz="2000">
                <a:solidFill>
                  <a:srgbClr val="ff0000"/>
                </a:solidFill>
                <a:latin typeface="Arial"/>
                <a:ea typeface="ＭＳ Ｐゴシック"/>
              </a:rPr>
              <a:t> </a:t>
            </a:r>
            <a:r>
              <a:rPr lang="fr-FR" sz="2000">
                <a:solidFill>
                  <a:srgbClr val="000000"/>
                </a:solidFill>
                <a:latin typeface="Arial"/>
                <a:ea typeface="ＭＳ Ｐゴシック"/>
              </a:rPr>
              <a:t>from short reads. The set of SNPs is between various species of Grape after mapping short reads against a reference genome.</a:t>
            </a:r>
            <a:endParaRPr/>
          </a:p>
          <a:p>
            <a:endParaRPr/>
          </a:p>
          <a:p>
            <a:pPr algn="just">
              <a:lnSpc>
                <a:spcPct val="100000"/>
              </a:lnSpc>
            </a:pPr>
            <a:r>
              <a:rPr lang="fr-FR" sz="2000">
                <a:solidFill>
                  <a:srgbClr val="000000"/>
                </a:solidFill>
                <a:latin typeface="Arial"/>
                <a:ea typeface="ＭＳ Ｐゴシック"/>
              </a:rPr>
              <a:t>  </a:t>
            </a:r>
            <a:r>
              <a:rPr lang="fr-FR" sz="2000">
                <a:solidFill>
                  <a:srgbClr val="000000"/>
                </a:solidFill>
                <a:latin typeface="Arial"/>
                <a:ea typeface="ＭＳ Ｐゴシック"/>
              </a:rPr>
              <a:t>-----ATGCAT</a:t>
            </a:r>
            <a:r>
              <a:rPr b="1" lang="fr-FR" sz="2000">
                <a:solidFill>
                  <a:srgbClr val="3366ff"/>
                </a:solidFill>
                <a:latin typeface="Arial"/>
                <a:ea typeface="ＭＳ Ｐゴシック"/>
              </a:rPr>
              <a:t>G</a:t>
            </a:r>
            <a:r>
              <a:rPr lang="fr-FR" sz="2000">
                <a:solidFill>
                  <a:srgbClr val="000000"/>
                </a:solidFill>
                <a:latin typeface="Arial"/>
                <a:ea typeface="ＭＳ Ｐゴシック"/>
              </a:rPr>
              <a:t>CTAGCTAGACTGTACG------ (reference)</a:t>
            </a:r>
            <a:endParaRPr/>
          </a:p>
          <a:p>
            <a:pPr algn="just">
              <a:lnSpc>
                <a:spcPct val="100000"/>
              </a:lnSpc>
            </a:pPr>
            <a:r>
              <a:rPr lang="fr-FR" sz="2000">
                <a:solidFill>
                  <a:srgbClr val="000000"/>
                </a:solidFill>
                <a:latin typeface="Arial"/>
                <a:ea typeface="ＭＳ Ｐゴシック"/>
              </a:rPr>
              <a:t>  </a:t>
            </a:r>
            <a:r>
              <a:rPr lang="fr-FR" sz="2000">
                <a:solidFill>
                  <a:srgbClr val="000000"/>
                </a:solidFill>
                <a:latin typeface="Arial"/>
                <a:ea typeface="ＭＳ Ｐゴシック"/>
              </a:rPr>
              <a:t>-----ATGCAT</a:t>
            </a:r>
            <a:r>
              <a:rPr b="1" lang="fr-FR" sz="2000">
                <a:solidFill>
                  <a:srgbClr val="ff0000"/>
                </a:solidFill>
                <a:latin typeface="Arial"/>
                <a:ea typeface="ＭＳ Ｐゴシック"/>
              </a:rPr>
              <a:t>A</a:t>
            </a:r>
            <a:r>
              <a:rPr lang="fr-FR" sz="2000">
                <a:solidFill>
                  <a:srgbClr val="000000"/>
                </a:solidFill>
                <a:latin typeface="Arial"/>
                <a:ea typeface="ＭＳ Ｐゴシック"/>
              </a:rPr>
              <a:t>CTAGCTAGACTGTACG------ (read A)</a:t>
            </a:r>
            <a:endParaRPr/>
          </a:p>
          <a:p>
            <a:pPr algn="just">
              <a:lnSpc>
                <a:spcPct val="100000"/>
              </a:lnSpc>
            </a:pPr>
            <a:endParaRPr/>
          </a:p>
          <a:p>
            <a:endParaRPr/>
          </a:p>
          <a:p>
            <a:pPr>
              <a:lnSpc>
                <a:spcPct val="100000"/>
              </a:lnSpc>
            </a:pPr>
            <a:r>
              <a:rPr b="1" lang="fr-FR" sz="2000">
                <a:solidFill>
                  <a:srgbClr val="000000"/>
                </a:solidFill>
                <a:latin typeface="Arial"/>
                <a:ea typeface="ＭＳ Ｐゴシック"/>
              </a:rPr>
              <a:t>Link:</a:t>
            </a:r>
            <a:r>
              <a:rPr b="1" lang="fr-FR" sz="2000">
                <a:solidFill>
                  <a:srgbClr val="000000"/>
                </a:solidFill>
                <a:latin typeface="Arial"/>
                <a:ea typeface="ＭＳ Ｐゴシック"/>
              </a:rPr>
              <a:t>	</a:t>
            </a:r>
            <a:r>
              <a:rPr b="1" lang="fr-FR" sz="2000">
                <a:solidFill>
                  <a:srgbClr val="000000"/>
                </a:solidFill>
                <a:latin typeface="Arial"/>
                <a:ea typeface="ＭＳ Ｐゴシック"/>
              </a:rPr>
              <a:t>	</a:t>
            </a:r>
            <a:r>
              <a:rPr i="1" lang="fr-FR" sz="2000" u="sng">
                <a:solidFill>
                  <a:srgbClr val="3366ff"/>
                </a:solidFill>
                <a:latin typeface="Arial"/>
                <a:ea typeface="ＭＳ Ｐゴシック"/>
              </a:rPr>
              <a:t>http://urgi.versailles.inra.fr/Tools/MAPHiTs</a:t>
            </a:r>
            <a:endParaRPr/>
          </a:p>
          <a:p>
            <a:pPr>
              <a:lnSpc>
                <a:spcPct val="100000"/>
              </a:lnSpc>
            </a:pPr>
            <a:r>
              <a:rPr b="1" lang="fr-FR" sz="2000">
                <a:solidFill>
                  <a:srgbClr val="000000"/>
                </a:solidFill>
                <a:latin typeface="Arial"/>
                <a:ea typeface="ＭＳ Ｐゴシック"/>
              </a:rPr>
              <a:t>Contact:</a:t>
            </a:r>
            <a:r>
              <a:rPr lang="fr-FR" sz="2000">
                <a:solidFill>
                  <a:srgbClr val="000000"/>
                </a:solidFill>
                <a:latin typeface="Arial"/>
                <a:ea typeface="ＭＳ Ｐゴシック"/>
              </a:rPr>
              <a:t> </a:t>
            </a:r>
            <a:r>
              <a:rPr lang="fr-FR" sz="2000">
                <a:solidFill>
                  <a:srgbClr val="000000"/>
                </a:solidFill>
                <a:latin typeface="Arial"/>
                <a:ea typeface="ＭＳ Ｐゴシック"/>
              </a:rPr>
              <a:t>	</a:t>
            </a:r>
            <a:r>
              <a:rPr i="1" lang="fr-FR" sz="2000" u="sng">
                <a:solidFill>
                  <a:srgbClr val="3366ff"/>
                </a:solidFill>
                <a:latin typeface="Arial"/>
                <a:ea typeface="ＭＳ Ｐゴシック"/>
              </a:rPr>
              <a:t>urgi-contact@versailles.inra.fr</a:t>
            </a:r>
            <a:endParaRPr/>
          </a:p>
          <a:p>
            <a:pPr algn="just">
              <a:lnSpc>
                <a:spcPct val="100000"/>
              </a:lnSpc>
            </a:pPr>
            <a:endParaRPr/>
          </a:p>
          <a:p>
            <a:pPr algn="just">
              <a:lnSpc>
                <a:spcPct val="100000"/>
              </a:lnSpc>
            </a:pPr>
            <a:endParaRPr/>
          </a:p>
        </p:txBody>
      </p:sp>
      <p:sp>
        <p:nvSpPr>
          <p:cNvPr id="348" name="TextShape 3"/>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349" name="CustomShape 4"/>
          <p:cNvSpPr/>
          <p:nvPr/>
        </p:nvSpPr>
        <p:spPr>
          <a:xfrm>
            <a:off x="467640" y="2853000"/>
            <a:ext cx="8208720" cy="791640"/>
          </a:xfrm>
          <a:prstGeom prst="rect">
            <a:avLst>
              <a:gd fmla="val 16667" name="adj"/>
            </a:avLst>
          </a:prstGeom>
          <a:ln w="19080">
            <a:solidFill>
              <a:srgbClr val="3366ff"/>
            </a:solidFill>
            <a:round/>
          </a:ln>
        </p:spPr>
      </p:sp>
      <p:sp>
        <p:nvSpPr>
          <p:cNvPr id="350" name="CustomShape 5"/>
          <p:cNvSpPr/>
          <p:nvPr/>
        </p:nvSpPr>
        <p:spPr>
          <a:xfrm>
            <a:off x="2673360" y="3429000"/>
            <a:ext cx="876600" cy="455760"/>
          </a:xfrm>
          <a:prstGeom prst="rect">
            <a:avLst>
              <a:gd fmla="val -81939" name="adj1"/>
              <a:gd fmla="val 194" name="adj2"/>
            </a:avLst>
          </a:prstGeom>
          <a:solidFill>
            <a:srgbClr val="d9d9d9"/>
          </a:solidFill>
          <a:ln w="28440">
            <a:solidFill>
              <a:srgbClr val="ff0000"/>
            </a:solidFill>
            <a:round/>
          </a:ln>
        </p:spPr>
        <p:txBody>
          <a:bodyPr/>
          <a:p>
            <a:pPr algn="ctr">
              <a:lnSpc>
                <a:spcPct val="100000"/>
              </a:lnSpc>
            </a:pPr>
            <a:r>
              <a:rPr b="1" lang="fr-FR" sz="1600">
                <a:solidFill>
                  <a:srgbClr val="ff0000"/>
                </a:solidFill>
                <a:latin typeface="Arial"/>
                <a:ea typeface="ＭＳ Ｐゴシック"/>
              </a:rPr>
              <a:t>SNP</a:t>
            </a:r>
            <a:endParaRPr/>
          </a:p>
        </p:txBody>
      </p:sp>
      <p:sp>
        <p:nvSpPr>
          <p:cNvPr id="351" name="CustomShape 6"/>
          <p:cNvSpPr/>
          <p:nvPr/>
        </p:nvSpPr>
        <p:spPr>
          <a:xfrm>
            <a:off x="2123640" y="2853000"/>
            <a:ext cx="215640" cy="791640"/>
          </a:xfrm>
          <a:prstGeom prst="rect">
            <a:avLst/>
          </a:prstGeom>
          <a:ln w="28440">
            <a:solidFill>
              <a:srgbClr val="ff0000"/>
            </a:solidFill>
            <a:round/>
          </a:ln>
        </p:spPr>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2"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MAPHiTS</a:t>
            </a:r>
            <a:endParaRPr/>
          </a:p>
        </p:txBody>
      </p:sp>
      <p:sp>
        <p:nvSpPr>
          <p:cNvPr id="353"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354" name="Image 6"/>
          <p:cNvPicPr/>
          <p:nvPr/>
        </p:nvPicPr>
        <p:blipFill>
          <a:blip r:embed="rId1"/>
          <a:stretch>
            <a:fillRect/>
          </a:stretch>
        </p:blipFill>
        <p:spPr>
          <a:xfrm>
            <a:off x="144000" y="1654560"/>
            <a:ext cx="8892000" cy="3286080"/>
          </a:xfrm>
          <a:prstGeom prst="rect">
            <a:avLst/>
          </a:prstGeom>
          <a:ln w="28440">
            <a:solidFill>
              <a:srgbClr val="000000"/>
            </a:solidFill>
            <a:round/>
          </a:ln>
        </p:spPr>
      </p:pic>
      <p:sp>
        <p:nvSpPr>
          <p:cNvPr id="355" name="CustomShape 3"/>
          <p:cNvSpPr/>
          <p:nvPr/>
        </p:nvSpPr>
        <p:spPr>
          <a:xfrm>
            <a:off x="251640" y="1845000"/>
            <a:ext cx="2376000" cy="1511640"/>
          </a:xfrm>
          <a:prstGeom prst="rect">
            <a:avLst/>
          </a:prstGeom>
          <a:ln w="38160">
            <a:solidFill>
              <a:srgbClr val="0000ff"/>
            </a:solidFill>
            <a:round/>
          </a:ln>
        </p:spPr>
      </p:sp>
      <p:sp>
        <p:nvSpPr>
          <p:cNvPr id="356" name="CustomShape 4"/>
          <p:cNvSpPr/>
          <p:nvPr/>
        </p:nvSpPr>
        <p:spPr>
          <a:xfrm>
            <a:off x="2843640" y="1845000"/>
            <a:ext cx="1151640" cy="1511640"/>
          </a:xfrm>
          <a:prstGeom prst="rect">
            <a:avLst/>
          </a:prstGeom>
          <a:ln w="38160">
            <a:solidFill>
              <a:srgbClr val="008000"/>
            </a:solidFill>
            <a:round/>
          </a:ln>
        </p:spPr>
      </p:sp>
      <p:sp>
        <p:nvSpPr>
          <p:cNvPr id="357" name="CustomShape 5"/>
          <p:cNvSpPr/>
          <p:nvPr/>
        </p:nvSpPr>
        <p:spPr>
          <a:xfrm>
            <a:off x="4428000" y="1845000"/>
            <a:ext cx="3168000" cy="1511640"/>
          </a:xfrm>
          <a:prstGeom prst="rect">
            <a:avLst/>
          </a:prstGeom>
          <a:ln w="38160">
            <a:solidFill>
              <a:srgbClr val="ff6600"/>
            </a:solidFill>
            <a:round/>
          </a:ln>
        </p:spPr>
      </p:sp>
      <p:sp>
        <p:nvSpPr>
          <p:cNvPr id="358" name="CustomShape 6"/>
          <p:cNvSpPr/>
          <p:nvPr/>
        </p:nvSpPr>
        <p:spPr>
          <a:xfrm>
            <a:off x="7812360" y="1845000"/>
            <a:ext cx="1007640" cy="1511640"/>
          </a:xfrm>
          <a:prstGeom prst="rect">
            <a:avLst/>
          </a:prstGeom>
          <a:ln w="38160">
            <a:solidFill>
              <a:srgbClr val="ff0000"/>
            </a:solidFill>
            <a:round/>
          </a:ln>
        </p:spPr>
      </p:sp>
      <p:sp>
        <p:nvSpPr>
          <p:cNvPr id="359" name="CustomShape 7"/>
          <p:cNvSpPr/>
          <p:nvPr/>
        </p:nvSpPr>
        <p:spPr>
          <a:xfrm>
            <a:off x="251640" y="3501000"/>
            <a:ext cx="2376000" cy="395280"/>
          </a:xfrm>
          <a:prstGeom prst="rect">
            <a:avLst/>
          </a:prstGeom>
        </p:spPr>
        <p:txBody>
          <a:bodyPr bIns="45000" lIns="90000" rIns="90000" tIns="45000"/>
          <a:p>
            <a:pPr algn="ctr">
              <a:lnSpc>
                <a:spcPct val="100000"/>
              </a:lnSpc>
            </a:pPr>
            <a:r>
              <a:rPr b="1" lang="fr-FR" sz="2000">
                <a:solidFill>
                  <a:srgbClr val="0000ff"/>
                </a:solidFill>
              </a:rPr>
              <a:t>Input Files</a:t>
            </a:r>
            <a:endParaRPr/>
          </a:p>
        </p:txBody>
      </p:sp>
      <p:sp>
        <p:nvSpPr>
          <p:cNvPr id="360" name="CustomShape 8"/>
          <p:cNvSpPr/>
          <p:nvPr/>
        </p:nvSpPr>
        <p:spPr>
          <a:xfrm>
            <a:off x="2843640" y="3501000"/>
            <a:ext cx="1151640" cy="1005120"/>
          </a:xfrm>
          <a:prstGeom prst="rect">
            <a:avLst/>
          </a:prstGeom>
        </p:spPr>
        <p:txBody>
          <a:bodyPr bIns="45000" lIns="90000" rIns="90000" tIns="45000"/>
          <a:p>
            <a:pPr algn="ctr">
              <a:lnSpc>
                <a:spcPct val="100000"/>
              </a:lnSpc>
            </a:pPr>
            <a:r>
              <a:rPr b="1" lang="fr-FR" sz="2000">
                <a:solidFill>
                  <a:srgbClr val="008000"/>
                </a:solidFill>
              </a:rPr>
              <a:t>BWA</a:t>
            </a:r>
            <a:endParaRPr/>
          </a:p>
          <a:p>
            <a:pPr algn="ctr">
              <a:lnSpc>
                <a:spcPct val="100000"/>
              </a:lnSpc>
            </a:pPr>
            <a:r>
              <a:rPr b="1" lang="fr-FR" sz="2000">
                <a:solidFill>
                  <a:srgbClr val="008000"/>
                </a:solidFill>
              </a:rPr>
              <a:t>in</a:t>
            </a:r>
            <a:endParaRPr/>
          </a:p>
          <a:p>
            <a:pPr algn="ctr">
              <a:lnSpc>
                <a:spcPct val="100000"/>
              </a:lnSpc>
            </a:pPr>
            <a:r>
              <a:rPr b="1" lang="fr-FR" sz="2000">
                <a:solidFill>
                  <a:srgbClr val="008000"/>
                </a:solidFill>
              </a:rPr>
              <a:t>parallel</a:t>
            </a:r>
            <a:endParaRPr/>
          </a:p>
        </p:txBody>
      </p:sp>
      <p:sp>
        <p:nvSpPr>
          <p:cNvPr id="361" name="CustomShape 9"/>
          <p:cNvSpPr/>
          <p:nvPr/>
        </p:nvSpPr>
        <p:spPr>
          <a:xfrm>
            <a:off x="4428000" y="3501000"/>
            <a:ext cx="1583640" cy="1005120"/>
          </a:xfrm>
          <a:prstGeom prst="rect">
            <a:avLst/>
          </a:prstGeom>
        </p:spPr>
        <p:txBody>
          <a:bodyPr bIns="45000" lIns="90000" rIns="90000" tIns="45000"/>
          <a:p>
            <a:pPr algn="ctr">
              <a:lnSpc>
                <a:spcPct val="100000"/>
              </a:lnSpc>
            </a:pPr>
            <a:r>
              <a:rPr b="1" lang="fr-FR" sz="2000">
                <a:solidFill>
                  <a:srgbClr val="ff6600"/>
                </a:solidFill>
              </a:rPr>
              <a:t>SAM to BAM in parallel</a:t>
            </a:r>
            <a:endParaRPr/>
          </a:p>
        </p:txBody>
      </p:sp>
      <p:sp>
        <p:nvSpPr>
          <p:cNvPr id="362" name="CustomShape 10"/>
          <p:cNvSpPr/>
          <p:nvPr/>
        </p:nvSpPr>
        <p:spPr>
          <a:xfrm>
            <a:off x="6012000" y="3493440"/>
            <a:ext cx="1583640" cy="700200"/>
          </a:xfrm>
          <a:prstGeom prst="rect">
            <a:avLst/>
          </a:prstGeom>
        </p:spPr>
        <p:txBody>
          <a:bodyPr bIns="45000" lIns="90000" rIns="90000" tIns="45000"/>
          <a:p>
            <a:pPr algn="ctr">
              <a:lnSpc>
                <a:spcPct val="100000"/>
              </a:lnSpc>
            </a:pPr>
            <a:r>
              <a:rPr b="1" lang="fr-FR" sz="2000">
                <a:solidFill>
                  <a:srgbClr val="ff6600"/>
                </a:solidFill>
              </a:rPr>
              <a:t>Generate</a:t>
            </a:r>
            <a:endParaRPr/>
          </a:p>
          <a:p>
            <a:pPr algn="ctr">
              <a:lnSpc>
                <a:spcPct val="100000"/>
              </a:lnSpc>
            </a:pPr>
            <a:r>
              <a:rPr b="1" lang="fr-FR" sz="2000">
                <a:solidFill>
                  <a:srgbClr val="ff6600"/>
                </a:solidFill>
              </a:rPr>
              <a:t>Pileup</a:t>
            </a:r>
            <a:endParaRPr/>
          </a:p>
        </p:txBody>
      </p:sp>
      <p:sp>
        <p:nvSpPr>
          <p:cNvPr id="363" name="CustomShape 11"/>
          <p:cNvSpPr/>
          <p:nvPr/>
        </p:nvSpPr>
        <p:spPr>
          <a:xfrm>
            <a:off x="7740360" y="3501000"/>
            <a:ext cx="1223640" cy="395280"/>
          </a:xfrm>
          <a:prstGeom prst="rect">
            <a:avLst/>
          </a:prstGeom>
        </p:spPr>
        <p:txBody>
          <a:bodyPr bIns="45000" lIns="90000" rIns="90000" tIns="45000"/>
          <a:p>
            <a:pPr algn="ctr">
              <a:lnSpc>
                <a:spcPct val="100000"/>
              </a:lnSpc>
            </a:pPr>
            <a:r>
              <a:rPr b="1" lang="fr-FR" sz="2000">
                <a:solidFill>
                  <a:srgbClr val="ff0000"/>
                </a:solidFill>
              </a:rPr>
              <a:t>VarScan</a:t>
            </a:r>
            <a:endParaRPr/>
          </a:p>
        </p:txBody>
      </p:sp>
      <p:sp>
        <p:nvSpPr>
          <p:cNvPr id="364" name="CustomShape 12"/>
          <p:cNvSpPr/>
          <p:nvPr/>
        </p:nvSpPr>
        <p:spPr>
          <a:xfrm>
            <a:off x="5796000" y="3645000"/>
            <a:ext cx="359640" cy="456120"/>
          </a:xfrm>
          <a:prstGeom prst="rect">
            <a:avLst/>
          </a:prstGeom>
        </p:spPr>
        <p:txBody>
          <a:bodyPr bIns="45000" lIns="90000" rIns="90000" tIns="45000"/>
          <a:p>
            <a:r>
              <a:rPr b="1" lang="fr-FR" sz="2400">
                <a:solidFill>
                  <a:srgbClr val="ff6600"/>
                </a:solidFill>
              </a:rPr>
              <a:t>+</a:t>
            </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5"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Use MAPHiTS in Galaxy</a:t>
            </a:r>
            <a:endParaRPr/>
          </a:p>
        </p:txBody>
      </p:sp>
      <p:sp>
        <p:nvSpPr>
          <p:cNvPr id="366"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Tree>
  </p:cSld>
  <p:timing>
    <p:tnLst>
      <p:par>
        <p:cTn dur="indefinite" id="65" nodeType="tmRoot" restart="never">
          <p:childTnLst>
            <p:seq>
              <p:cTn fill="hold" id="66" nodeType="interactiveSeq" restart="whenNotActive">
                <p:childTnLst>
                  <p:par>
                    <p:cTn fill="hold" id="67">
                      <p:stCondLst/>
                      <p:childTnLst>
                        <p:par>
                          <p:cTn fill="hold" id="68">
                            <p:stCondLst>
                              <p:cond delay="0"/>
                            </p:stCondLst>
                            <p:childTnLst>
                              <p:par>
                                <p:cTn fill="hold" id="69" nodeType="clickEffect"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Galaxy homepage </a:t>
            </a:r>
            <a:endParaRPr/>
          </a:p>
        </p:txBody>
      </p:sp>
      <p:sp>
        <p:nvSpPr>
          <p:cNvPr id="173"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174" name="CustomShape 3"/>
          <p:cNvSpPr/>
          <p:nvPr/>
        </p:nvSpPr>
        <p:spPr>
          <a:xfrm>
            <a:off x="1763640" y="1628640"/>
            <a:ext cx="5544360" cy="4032000"/>
          </a:xfrm>
          <a:prstGeom prst="rect">
            <a:avLst/>
          </a:prstGeom>
          <a:ln w="38160">
            <a:solidFill>
              <a:srgbClr val="000000"/>
            </a:solidFill>
            <a:round/>
          </a:ln>
        </p:spPr>
      </p:sp>
      <p:sp>
        <p:nvSpPr>
          <p:cNvPr id="175" name="CustomShape 4"/>
          <p:cNvSpPr/>
          <p:nvPr/>
        </p:nvSpPr>
        <p:spPr>
          <a:xfrm>
            <a:off x="467640" y="1556640"/>
            <a:ext cx="1223640" cy="4032000"/>
          </a:xfrm>
          <a:prstGeom prst="rect">
            <a:avLst/>
          </a:prstGeom>
          <a:ln w="38160">
            <a:solidFill>
              <a:srgbClr val="3366ff"/>
            </a:solidFill>
            <a:round/>
          </a:ln>
        </p:spPr>
      </p:sp>
      <p:sp>
        <p:nvSpPr>
          <p:cNvPr id="176" name="CustomShape 5"/>
          <p:cNvSpPr/>
          <p:nvPr/>
        </p:nvSpPr>
        <p:spPr>
          <a:xfrm>
            <a:off x="7452360" y="1556640"/>
            <a:ext cx="1223640" cy="4032000"/>
          </a:xfrm>
          <a:prstGeom prst="rect">
            <a:avLst/>
          </a:prstGeom>
          <a:ln w="38160">
            <a:solidFill>
              <a:srgbClr val="ff6600"/>
            </a:solidFill>
            <a:round/>
          </a:ln>
        </p:spPr>
      </p:sp>
      <p:sp>
        <p:nvSpPr>
          <p:cNvPr id="177" name="CustomShape 6"/>
          <p:cNvSpPr/>
          <p:nvPr/>
        </p:nvSpPr>
        <p:spPr>
          <a:xfrm>
            <a:off x="3276000" y="1340640"/>
            <a:ext cx="2664000" cy="215640"/>
          </a:xfrm>
          <a:prstGeom prst="rect">
            <a:avLst/>
          </a:prstGeom>
          <a:ln w="38160">
            <a:solidFill>
              <a:srgbClr val="ff8181"/>
            </a:solidFill>
            <a:round/>
          </a:ln>
        </p:spPr>
      </p:sp>
      <p:sp>
        <p:nvSpPr>
          <p:cNvPr id="178" name="CustomShape 7"/>
          <p:cNvSpPr/>
          <p:nvPr/>
        </p:nvSpPr>
        <p:spPr>
          <a:xfrm>
            <a:off x="4284000" y="6093360"/>
            <a:ext cx="359640" cy="143640"/>
          </a:xfrm>
          <a:prstGeom prst="rect">
            <a:avLst>
              <a:gd fmla="val 50000" name="adj1"/>
              <a:gd fmla="val 50000" name="adj2"/>
            </a:avLst>
          </a:prstGeom>
          <a:solidFill>
            <a:srgbClr val="000000"/>
          </a:solidFill>
          <a:ln w="9360">
            <a:solidFill>
              <a:srgbClr val="000000"/>
            </a:solidFill>
            <a:round/>
          </a:ln>
        </p:spPr>
      </p:sp>
      <p:sp>
        <p:nvSpPr>
          <p:cNvPr id="179" name="CustomShape 8"/>
          <p:cNvSpPr/>
          <p:nvPr/>
        </p:nvSpPr>
        <p:spPr>
          <a:xfrm>
            <a:off x="899640" y="6165360"/>
            <a:ext cx="431640" cy="143640"/>
          </a:xfrm>
          <a:prstGeom prst="rect">
            <a:avLst>
              <a:gd fmla="val 50000" name="adj1"/>
              <a:gd fmla="val 50000" name="adj2"/>
            </a:avLst>
          </a:prstGeom>
          <a:solidFill>
            <a:srgbClr val="3366ff"/>
          </a:solidFill>
          <a:ln w="9360">
            <a:solidFill>
              <a:srgbClr val="000000"/>
            </a:solidFill>
            <a:round/>
          </a:ln>
        </p:spPr>
      </p:sp>
      <p:sp>
        <p:nvSpPr>
          <p:cNvPr id="180" name="CustomShape 9"/>
          <p:cNvSpPr/>
          <p:nvPr/>
        </p:nvSpPr>
        <p:spPr>
          <a:xfrm>
            <a:off x="8028360" y="6093360"/>
            <a:ext cx="359640" cy="143640"/>
          </a:xfrm>
          <a:prstGeom prst="rect">
            <a:avLst>
              <a:gd fmla="val 50000" name="adj1"/>
              <a:gd fmla="val 50000" name="adj2"/>
            </a:avLst>
          </a:prstGeom>
          <a:solidFill>
            <a:srgbClr val="ff6600"/>
          </a:solidFill>
          <a:ln w="9360">
            <a:solidFill>
              <a:srgbClr val="000000"/>
            </a:solidFill>
            <a:round/>
          </a:ln>
        </p:spPr>
      </p:sp>
      <p:sp>
        <p:nvSpPr>
          <p:cNvPr id="181" name="CustomShape 10"/>
          <p:cNvSpPr/>
          <p:nvPr/>
        </p:nvSpPr>
        <p:spPr>
          <a:xfrm>
            <a:off x="6171480" y="1062720"/>
            <a:ext cx="411120" cy="171360"/>
          </a:xfrm>
          <a:prstGeom prst="rect">
            <a:avLst>
              <a:gd fmla="val 50000" name="adj1"/>
              <a:gd fmla="val 50000" name="adj2"/>
            </a:avLst>
          </a:prstGeom>
          <a:solidFill>
            <a:srgbClr val="ff8181"/>
          </a:solidFill>
          <a:ln w="9360">
            <a:solidFill>
              <a:srgbClr val="000000"/>
            </a:solidFill>
            <a:round/>
          </a:ln>
        </p:spPr>
      </p:sp>
      <p:sp>
        <p:nvSpPr>
          <p:cNvPr id="182" name="CustomShape 11"/>
          <p:cNvSpPr/>
          <p:nvPr/>
        </p:nvSpPr>
        <p:spPr>
          <a:xfrm>
            <a:off x="1043640" y="5805360"/>
            <a:ext cx="719640" cy="287640"/>
          </a:xfrm>
          <a:prstGeom prst="rect">
            <a:avLst/>
          </a:prstGeom>
        </p:spPr>
        <p:txBody>
          <a:bodyPr/>
          <a:p>
            <a:pPr algn="ctr">
              <a:lnSpc>
                <a:spcPct val="100000"/>
              </a:lnSpc>
            </a:pPr>
            <a:r>
              <a:rPr b="1" lang="fr-FR" sz="1400">
                <a:solidFill>
                  <a:srgbClr val="3366ff"/>
                </a:solidFill>
                <a:latin typeface="Arial"/>
                <a:ea typeface="ＭＳ Ｐゴシック"/>
              </a:rPr>
              <a:t>tools</a:t>
            </a:r>
            <a:endParaRPr/>
          </a:p>
        </p:txBody>
      </p:sp>
      <p:sp>
        <p:nvSpPr>
          <p:cNvPr id="183" name="CustomShape 12"/>
          <p:cNvSpPr/>
          <p:nvPr/>
        </p:nvSpPr>
        <p:spPr>
          <a:xfrm>
            <a:off x="7092360" y="5805360"/>
            <a:ext cx="863640" cy="287640"/>
          </a:xfrm>
          <a:prstGeom prst="rect">
            <a:avLst/>
          </a:prstGeom>
        </p:spPr>
        <p:txBody>
          <a:bodyPr/>
          <a:p>
            <a:pPr algn="ctr">
              <a:lnSpc>
                <a:spcPct val="100000"/>
              </a:lnSpc>
            </a:pPr>
            <a:r>
              <a:rPr b="1" lang="fr-FR" sz="1400">
                <a:solidFill>
                  <a:srgbClr val="ff6600"/>
                </a:solidFill>
                <a:latin typeface="Arial"/>
                <a:ea typeface="ＭＳ Ｐゴシック"/>
              </a:rPr>
              <a:t>history</a:t>
            </a:r>
            <a:endParaRPr/>
          </a:p>
        </p:txBody>
      </p:sp>
      <p:sp>
        <p:nvSpPr>
          <p:cNvPr id="184" name="CustomShape 13"/>
          <p:cNvSpPr/>
          <p:nvPr/>
        </p:nvSpPr>
        <p:spPr>
          <a:xfrm>
            <a:off x="5940000" y="764640"/>
            <a:ext cx="863640" cy="287640"/>
          </a:xfrm>
          <a:prstGeom prst="rect">
            <a:avLst/>
          </a:prstGeom>
        </p:spPr>
        <p:txBody>
          <a:bodyPr/>
          <a:p>
            <a:pPr algn="ctr">
              <a:lnSpc>
                <a:spcPct val="100000"/>
              </a:lnSpc>
            </a:pPr>
            <a:r>
              <a:rPr b="1" lang="fr-FR" sz="1400">
                <a:solidFill>
                  <a:srgbClr val="ff8181"/>
                </a:solidFill>
                <a:latin typeface="Arial"/>
                <a:ea typeface="ＭＳ Ｐゴシック"/>
              </a:rPr>
              <a:t>menu</a:t>
            </a:r>
            <a:endParaRPr/>
          </a:p>
        </p:txBody>
      </p:sp>
      <p:sp>
        <p:nvSpPr>
          <p:cNvPr id="185" name="CustomShape 14"/>
          <p:cNvSpPr/>
          <p:nvPr/>
        </p:nvSpPr>
        <p:spPr>
          <a:xfrm>
            <a:off x="3492000" y="6021360"/>
            <a:ext cx="1511640" cy="287640"/>
          </a:xfrm>
          <a:prstGeom prst="rect">
            <a:avLst/>
          </a:prstGeom>
        </p:spPr>
        <p:txBody>
          <a:bodyPr/>
          <a:p>
            <a:pPr algn="ctr">
              <a:lnSpc>
                <a:spcPct val="100000"/>
              </a:lnSpc>
            </a:pPr>
            <a:r>
              <a:rPr b="1" lang="fr-FR" sz="1400">
                <a:solidFill>
                  <a:srgbClr val="000000"/>
                </a:solidFill>
                <a:latin typeface="Arial"/>
                <a:ea typeface="ＭＳ Ｐゴシック"/>
              </a:rPr>
              <a:t>Principal page</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7" name="TextShape 1"/>
          <p:cNvSpPr txBox="1"/>
          <p:nvPr/>
        </p:nvSpPr>
        <p:spPr>
          <a:xfrm>
            <a:off x="914400" y="274680"/>
            <a:ext cx="7772040" cy="561600"/>
          </a:xfrm>
          <a:prstGeom prst="rect">
            <a:avLst/>
          </a:prstGeom>
        </p:spPr>
        <p:txBody>
          <a:bodyPr anchor="ctr"/>
          <a:p>
            <a:pPr algn="ctr">
              <a:lnSpc>
                <a:spcPct val="100000"/>
              </a:lnSpc>
            </a:pPr>
            <a:r>
              <a:rPr b="1" lang="fr-FR" sz="2800">
                <a:solidFill>
                  <a:srgbClr val="0059a6"/>
                </a:solidFill>
                <a:latin typeface="Arial"/>
                <a:ea typeface="ＭＳ Ｐゴシック"/>
              </a:rPr>
              <a:t>Background and objectives of the S-MART</a:t>
            </a:r>
            <a:r>
              <a:rPr b="1" lang="fr-FR" sz="2800">
                <a:solidFill>
                  <a:srgbClr val="000000"/>
                </a:solidFill>
                <a:latin typeface="Arial"/>
                <a:ea typeface="ＭＳ Ｐゴシック"/>
              </a:rPr>
              <a:t>1</a:t>
            </a:r>
            <a:r>
              <a:rPr b="1" lang="fr-FR" sz="2800">
                <a:solidFill>
                  <a:srgbClr val="0059a6"/>
                </a:solidFill>
                <a:latin typeface="Arial"/>
                <a:ea typeface="ＭＳ Ｐゴシック"/>
              </a:rPr>
              <a:t>
</a:t>
            </a:r>
            <a:endParaRPr/>
          </a:p>
        </p:txBody>
      </p:sp>
      <p:sp>
        <p:nvSpPr>
          <p:cNvPr id="368" name="TextShape 2"/>
          <p:cNvSpPr txBox="1"/>
          <p:nvPr/>
        </p:nvSpPr>
        <p:spPr>
          <a:xfrm>
            <a:off x="457200" y="836640"/>
            <a:ext cx="8229240" cy="5184360"/>
          </a:xfrm>
          <a:prstGeom prst="rect">
            <a:avLst/>
          </a:prstGeom>
        </p:spPr>
        <p:txBody>
          <a:bodyPr/>
          <a:p>
            <a:pPr>
              <a:lnSpc>
                <a:spcPct val="100000"/>
              </a:lnSpc>
              <a:buFont typeface="StarSymbol"/>
              <a:buChar char=""/>
            </a:pPr>
            <a:r>
              <a:rPr lang="fr-FR" sz="2000">
                <a:solidFill>
                  <a:srgbClr val="0059a6"/>
                </a:solidFill>
                <a:latin typeface="Arial"/>
                <a:ea typeface="ＭＳ Ｐゴシック"/>
              </a:rPr>
              <a:t>RNA-seq (whole transcriptome shotgun sequencing), efficient ways to measure transcriptome data experimentally.</a:t>
            </a:r>
            <a:endParaRPr/>
          </a:p>
          <a:p>
            <a:pPr>
              <a:lnSpc>
                <a:spcPct val="100000"/>
              </a:lnSpc>
            </a:pPr>
            <a:endParaRPr/>
          </a:p>
          <a:p>
            <a:pPr>
              <a:lnSpc>
                <a:spcPct val="100000"/>
              </a:lnSpc>
              <a:buFont typeface="StarSymbol"/>
              <a:buChar char=""/>
            </a:pPr>
            <a:r>
              <a:rPr lang="fr-FR" sz="2000">
                <a:solidFill>
                  <a:srgbClr val="0059a6"/>
                </a:solidFill>
                <a:latin typeface="Arial"/>
                <a:ea typeface="ＭＳ Ｐゴシック"/>
              </a:rPr>
              <a:t>URGI team develops a tool (S-MART) for mapped RNA-seq data analysis. Such as mapping high-throughput sequencing data from a genome.</a:t>
            </a:r>
            <a:endParaRPr/>
          </a:p>
          <a:p>
            <a:pPr>
              <a:lnSpc>
                <a:spcPct val="100000"/>
              </a:lnSpc>
            </a:pPr>
            <a:endParaRPr/>
          </a:p>
          <a:p>
            <a:pPr>
              <a:lnSpc>
                <a:spcPct val="100000"/>
              </a:lnSpc>
              <a:buFont typeface="StarSymbol"/>
              <a:buChar char=""/>
            </a:pPr>
            <a:r>
              <a:rPr lang="fr-FR" sz="2000">
                <a:solidFill>
                  <a:srgbClr val="0059a6"/>
                </a:solidFill>
                <a:latin typeface="Arial"/>
                <a:ea typeface="ＭＳ Ｐゴシック"/>
              </a:rPr>
              <a:t>Use S-MART for data manipulation, visualization, differential expression. </a:t>
            </a:r>
            <a:endParaRPr/>
          </a:p>
          <a:p>
            <a:pPr>
              <a:lnSpc>
                <a:spcPct val="100000"/>
              </a:lnSpc>
            </a:pPr>
            <a:endParaRPr/>
          </a:p>
          <a:p>
            <a:pPr>
              <a:lnSpc>
                <a:spcPct val="100000"/>
              </a:lnSpc>
            </a:pPr>
            <a:r>
              <a:rPr b="1" lang="fr-FR" sz="2000">
                <a:solidFill>
                  <a:srgbClr val="000000"/>
                </a:solidFill>
                <a:latin typeface="Arial"/>
                <a:ea typeface="ＭＳ Ｐゴシック"/>
              </a:rPr>
              <a:t>Link:</a:t>
            </a:r>
            <a:r>
              <a:rPr b="1" lang="fr-FR" sz="2000">
                <a:solidFill>
                  <a:srgbClr val="000000"/>
                </a:solidFill>
                <a:latin typeface="Arial"/>
                <a:ea typeface="ＭＳ Ｐゴシック"/>
              </a:rPr>
              <a:t>	</a:t>
            </a:r>
            <a:r>
              <a:rPr b="1" lang="fr-FR" sz="2000">
                <a:solidFill>
                  <a:srgbClr val="000000"/>
                </a:solidFill>
                <a:latin typeface="Arial"/>
                <a:ea typeface="ＭＳ Ｐゴシック"/>
              </a:rPr>
              <a:t>	</a:t>
            </a:r>
            <a:r>
              <a:rPr i="1" lang="fr-FR" sz="2000" u="sng">
                <a:solidFill>
                  <a:srgbClr val="3366ff"/>
                </a:solidFill>
                <a:latin typeface="Arial"/>
                <a:ea typeface="ＭＳ Ｐゴシック"/>
                <a:hlinkClick r:id="rId1"/>
              </a:rPr>
              <a:t>http://urgi.versailles.inra.fr/Tools/S-</a:t>
            </a:r>
            <a:r>
              <a:rPr i="1" lang="fr-FR" sz="2000" u="sng">
                <a:solidFill>
                  <a:srgbClr val="3366ff"/>
                </a:solidFill>
                <a:latin typeface="Arial"/>
                <a:ea typeface="ＭＳ Ｐゴシック"/>
                <a:hlinkClick r:id="rId2"/>
              </a:rPr>
              <a:t>MART</a:t>
            </a:r>
            <a:r>
              <a:rPr i="1" lang="fr-FR" sz="2000" u="sng">
                <a:solidFill>
                  <a:srgbClr val="3366ff"/>
                </a:solidFill>
                <a:latin typeface="Arial"/>
                <a:ea typeface="ＭＳ Ｐゴシック"/>
              </a:rPr>
              <a:t> </a:t>
            </a:r>
            <a:endParaRPr/>
          </a:p>
          <a:p>
            <a:pPr>
              <a:lnSpc>
                <a:spcPct val="100000"/>
              </a:lnSpc>
            </a:pPr>
            <a:r>
              <a:rPr b="1" lang="fr-FR" sz="2000">
                <a:solidFill>
                  <a:srgbClr val="000000"/>
                </a:solidFill>
                <a:latin typeface="Arial"/>
                <a:ea typeface="ＭＳ Ｐゴシック"/>
              </a:rPr>
              <a:t>Contact:</a:t>
            </a:r>
            <a:r>
              <a:rPr lang="fr-FR" sz="2000">
                <a:solidFill>
                  <a:srgbClr val="000000"/>
                </a:solidFill>
                <a:latin typeface="Arial"/>
                <a:ea typeface="ＭＳ Ｐゴシック"/>
              </a:rPr>
              <a:t> </a:t>
            </a:r>
            <a:r>
              <a:rPr lang="fr-FR" sz="2000">
                <a:solidFill>
                  <a:srgbClr val="000000"/>
                </a:solidFill>
                <a:latin typeface="Arial"/>
                <a:ea typeface="ＭＳ Ｐゴシック"/>
              </a:rPr>
              <a:t>	</a:t>
            </a:r>
            <a:r>
              <a:rPr i="1" lang="fr-FR" sz="2000" u="sng">
                <a:solidFill>
                  <a:srgbClr val="3366ff"/>
                </a:solidFill>
                <a:latin typeface="Arial"/>
                <a:ea typeface="ＭＳ Ｐゴシック"/>
                <a:hlinkClick r:id="rId3"/>
              </a:rPr>
              <a:t>matthias.zytnicki@</a:t>
            </a:r>
            <a:r>
              <a:rPr i="1" lang="fr-FR" sz="2000" u="sng">
                <a:solidFill>
                  <a:srgbClr val="3366ff"/>
                </a:solidFill>
                <a:latin typeface="Arial"/>
                <a:ea typeface="ＭＳ Ｐゴシック"/>
                <a:hlinkClick r:id="rId4"/>
              </a:rPr>
              <a:t>versailles.inra.fr</a:t>
            </a:r>
            <a:r>
              <a:rPr lang="fr-FR" sz="2000">
                <a:solidFill>
                  <a:srgbClr val="0059a6"/>
                </a:solidFill>
                <a:latin typeface="Arial"/>
                <a:ea typeface="ＭＳ Ｐゴシック"/>
              </a:rPr>
              <a:t> </a:t>
            </a:r>
            <a:r>
              <a:rPr lang="fr-FR" sz="2000">
                <a:solidFill>
                  <a:srgbClr val="0059a6"/>
                </a:solidFill>
                <a:latin typeface="Arial"/>
                <a:ea typeface="ＭＳ Ｐゴシック"/>
              </a:rPr>
              <a:t>
</a:t>
            </a:r>
            <a:endParaRPr/>
          </a:p>
          <a:p>
            <a:pPr>
              <a:lnSpc>
                <a:spcPct val="100000"/>
              </a:lnSpc>
            </a:pPr>
            <a:endParaRPr/>
          </a:p>
          <a:p>
            <a:pPr>
              <a:lnSpc>
                <a:spcPct val="100000"/>
              </a:lnSpc>
            </a:pPr>
            <a:r>
              <a:rPr lang="fr-FR" sz="1200">
                <a:solidFill>
                  <a:srgbClr val="000000"/>
                </a:solidFill>
                <a:latin typeface="Arial"/>
                <a:ea typeface="ＭＳ Ｐゴシック"/>
              </a:rPr>
              <a:t>1: </a:t>
            </a:r>
            <a:r>
              <a:rPr i="1" lang="fr-FR" sz="1200">
                <a:solidFill>
                  <a:srgbClr val="000000"/>
                </a:solidFill>
                <a:latin typeface="Arial"/>
                <a:ea typeface="ＭＳ Ｐゴシック"/>
              </a:rPr>
              <a:t>Zytnicki M, Quesneville H (2011) S-MART, A Software Toolbox to Aid RNA-seq Data Analaysis. PLoS ONE 6(10):e25988.doi:10.1371/journal.pone.0025988</a:t>
            </a:r>
            <a:endParaRPr/>
          </a:p>
        </p:txBody>
      </p:sp>
      <p:sp>
        <p:nvSpPr>
          <p:cNvPr id="369" name="TextShape 3"/>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0"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S-MART</a:t>
            </a:r>
            <a:endParaRPr/>
          </a:p>
        </p:txBody>
      </p:sp>
      <p:sp>
        <p:nvSpPr>
          <p:cNvPr id="371"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372" name="CustomShape 3"/>
          <p:cNvSpPr/>
          <p:nvPr/>
        </p:nvSpPr>
        <p:spPr>
          <a:xfrm>
            <a:off x="4140000" y="1052640"/>
            <a:ext cx="1367640" cy="1007640"/>
          </a:xfrm>
          <a:prstGeom prst="rect">
            <a:avLst>
              <a:gd fmla="val 16667" name="adj"/>
            </a:avLst>
          </a:prstGeom>
          <a:ln w="38160">
            <a:solidFill>
              <a:srgbClr val="000000"/>
            </a:solidFill>
            <a:round/>
          </a:ln>
        </p:spPr>
      </p:sp>
      <p:sp>
        <p:nvSpPr>
          <p:cNvPr id="373" name="CustomShape 4"/>
          <p:cNvSpPr/>
          <p:nvPr/>
        </p:nvSpPr>
        <p:spPr>
          <a:xfrm>
            <a:off x="4428360" y="1412640"/>
            <a:ext cx="860760" cy="303480"/>
          </a:xfrm>
          <a:prstGeom prst="rect">
            <a:avLst/>
          </a:prstGeom>
        </p:spPr>
        <p:txBody>
          <a:bodyPr bIns="45000" lIns="90000" rIns="90000" tIns="45000" wrap="none"/>
          <a:p>
            <a:pPr>
              <a:lnSpc>
                <a:spcPct val="100000"/>
              </a:lnSpc>
            </a:pPr>
            <a:r>
              <a:rPr lang="fr-FR" sz="1400">
                <a:solidFill>
                  <a:srgbClr val="808080"/>
                </a:solidFill>
                <a:latin typeface="Arial"/>
                <a:ea typeface="ＭＳ Ｐゴシック"/>
              </a:rPr>
              <a:t>S-MART</a:t>
            </a:r>
            <a:endParaRPr/>
          </a:p>
        </p:txBody>
      </p:sp>
      <p:sp>
        <p:nvSpPr>
          <p:cNvPr id="374" name="CustomShape 5"/>
          <p:cNvSpPr/>
          <p:nvPr/>
        </p:nvSpPr>
        <p:spPr>
          <a:xfrm>
            <a:off x="1907640" y="3285000"/>
            <a:ext cx="719640" cy="503640"/>
          </a:xfrm>
          <a:prstGeom prst="rect">
            <a:avLst>
              <a:gd fmla="val 16667" name="adj"/>
            </a:avLst>
          </a:prstGeom>
          <a:ln w="38160">
            <a:solidFill>
              <a:srgbClr val="000000"/>
            </a:solidFill>
            <a:round/>
          </a:ln>
        </p:spPr>
      </p:sp>
      <p:sp>
        <p:nvSpPr>
          <p:cNvPr id="375" name="CustomShape 6"/>
          <p:cNvSpPr/>
          <p:nvPr/>
        </p:nvSpPr>
        <p:spPr>
          <a:xfrm>
            <a:off x="2627640" y="3537000"/>
            <a:ext cx="503640" cy="-15333840"/>
          </a:xfrm>
          <a:prstGeom prst="straightConnector1">
            <a:avLst/>
          </a:prstGeom>
          <a:ln w="9360">
            <a:solidFill>
              <a:srgbClr val="000000"/>
            </a:solidFill>
            <a:round/>
            <a:tailEnd len="med" type="triangle" w="med"/>
          </a:ln>
        </p:spPr>
      </p:sp>
      <p:sp>
        <p:nvSpPr>
          <p:cNvPr id="376" name="CustomShape 7"/>
          <p:cNvSpPr/>
          <p:nvPr/>
        </p:nvSpPr>
        <p:spPr>
          <a:xfrm>
            <a:off x="3132000" y="3285000"/>
            <a:ext cx="719640" cy="503640"/>
          </a:xfrm>
          <a:prstGeom prst="rect">
            <a:avLst>
              <a:gd fmla="val 16667" name="adj"/>
            </a:avLst>
          </a:prstGeom>
          <a:ln w="38160">
            <a:solidFill>
              <a:srgbClr val="000000"/>
            </a:solidFill>
            <a:round/>
          </a:ln>
        </p:spPr>
      </p:sp>
      <p:sp>
        <p:nvSpPr>
          <p:cNvPr id="377" name="CustomShape 8"/>
          <p:cNvSpPr/>
          <p:nvPr/>
        </p:nvSpPr>
        <p:spPr>
          <a:xfrm>
            <a:off x="3852000" y="3537000"/>
            <a:ext cx="503640" cy="-15333840"/>
          </a:xfrm>
          <a:prstGeom prst="straightConnector1">
            <a:avLst/>
          </a:prstGeom>
          <a:ln w="9360">
            <a:solidFill>
              <a:srgbClr val="000000"/>
            </a:solidFill>
            <a:round/>
            <a:tailEnd len="med" type="triangle" w="med"/>
          </a:ln>
        </p:spPr>
      </p:sp>
      <p:sp>
        <p:nvSpPr>
          <p:cNvPr id="378" name="CustomShape 9"/>
          <p:cNvSpPr/>
          <p:nvPr/>
        </p:nvSpPr>
        <p:spPr>
          <a:xfrm>
            <a:off x="4356000" y="3285000"/>
            <a:ext cx="719640" cy="503640"/>
          </a:xfrm>
          <a:prstGeom prst="rect">
            <a:avLst>
              <a:gd fmla="val 16667" name="adj"/>
            </a:avLst>
          </a:prstGeom>
          <a:ln w="38160">
            <a:solidFill>
              <a:srgbClr val="000000"/>
            </a:solidFill>
            <a:round/>
          </a:ln>
        </p:spPr>
      </p:sp>
      <p:sp>
        <p:nvSpPr>
          <p:cNvPr id="379" name="CustomShape 10"/>
          <p:cNvSpPr/>
          <p:nvPr/>
        </p:nvSpPr>
        <p:spPr>
          <a:xfrm>
            <a:off x="5076000" y="3537000"/>
            <a:ext cx="503640" cy="-15333840"/>
          </a:xfrm>
          <a:prstGeom prst="straightConnector1">
            <a:avLst/>
          </a:prstGeom>
          <a:ln w="9360">
            <a:solidFill>
              <a:srgbClr val="000000"/>
            </a:solidFill>
            <a:round/>
            <a:tailEnd len="med" type="triangle" w="med"/>
          </a:ln>
        </p:spPr>
      </p:sp>
      <p:sp>
        <p:nvSpPr>
          <p:cNvPr id="380" name="CustomShape 11"/>
          <p:cNvSpPr/>
          <p:nvPr/>
        </p:nvSpPr>
        <p:spPr>
          <a:xfrm>
            <a:off x="7164360" y="3285000"/>
            <a:ext cx="719640" cy="503640"/>
          </a:xfrm>
          <a:prstGeom prst="rect">
            <a:avLst>
              <a:gd fmla="val 16667" name="adj"/>
            </a:avLst>
          </a:prstGeom>
          <a:ln w="38160">
            <a:solidFill>
              <a:srgbClr val="000000"/>
            </a:solidFill>
            <a:round/>
          </a:ln>
        </p:spPr>
      </p:sp>
      <p:sp>
        <p:nvSpPr>
          <p:cNvPr id="381" name="CustomShape 12"/>
          <p:cNvSpPr/>
          <p:nvPr/>
        </p:nvSpPr>
        <p:spPr>
          <a:xfrm>
            <a:off x="5796000" y="3357000"/>
            <a:ext cx="1079640" cy="431640"/>
          </a:xfrm>
          <a:prstGeom prst="rect">
            <a:avLst>
              <a:gd fmla="val 50000" name="adj1"/>
              <a:gd fmla="val 50000" name="adj2"/>
            </a:avLst>
          </a:prstGeom>
          <a:ln w="9360">
            <a:solidFill>
              <a:srgbClr val="000000"/>
            </a:solidFill>
            <a:round/>
          </a:ln>
        </p:spPr>
      </p:sp>
      <p:sp>
        <p:nvSpPr>
          <p:cNvPr id="382" name="CustomShape 13"/>
          <p:cNvSpPr/>
          <p:nvPr/>
        </p:nvSpPr>
        <p:spPr>
          <a:xfrm>
            <a:off x="4716000" y="2349000"/>
            <a:ext cx="287640" cy="719640"/>
          </a:xfrm>
          <a:prstGeom prst="rect">
            <a:avLst>
              <a:gd fmla="val 50000" name="adj1"/>
              <a:gd fmla="val 50000" name="adj2"/>
            </a:avLst>
          </a:prstGeom>
          <a:solidFill>
            <a:srgbClr val="ff0000"/>
          </a:solidFill>
          <a:ln w="9360">
            <a:solidFill>
              <a:srgbClr val="ff0000"/>
            </a:solidFill>
            <a:round/>
          </a:ln>
        </p:spPr>
      </p:sp>
      <p:sp>
        <p:nvSpPr>
          <p:cNvPr id="383" name="CustomShape 14"/>
          <p:cNvSpPr/>
          <p:nvPr/>
        </p:nvSpPr>
        <p:spPr>
          <a:xfrm>
            <a:off x="4716000" y="4005000"/>
            <a:ext cx="287640" cy="719640"/>
          </a:xfrm>
          <a:prstGeom prst="rect">
            <a:avLst>
              <a:gd fmla="val 50000" name="adj1"/>
              <a:gd fmla="val 50000" name="adj2"/>
            </a:avLst>
          </a:prstGeom>
          <a:solidFill>
            <a:srgbClr val="ff0000"/>
          </a:solidFill>
          <a:ln w="9360">
            <a:solidFill>
              <a:srgbClr val="ff0000"/>
            </a:solidFill>
            <a:round/>
          </a:ln>
        </p:spPr>
      </p:sp>
      <p:sp>
        <p:nvSpPr>
          <p:cNvPr id="384" name="CustomShape 15"/>
          <p:cNvSpPr/>
          <p:nvPr/>
        </p:nvSpPr>
        <p:spPr>
          <a:xfrm>
            <a:off x="4140000" y="4869000"/>
            <a:ext cx="1367640" cy="1151640"/>
          </a:xfrm>
          <a:prstGeom prst="rect">
            <a:avLst>
              <a:gd fmla="val 16667" name="adj"/>
            </a:avLst>
          </a:prstGeom>
          <a:ln w="38160">
            <a:solidFill>
              <a:srgbClr val="000000"/>
            </a:solidFill>
            <a:round/>
          </a:ln>
        </p:spPr>
      </p:sp>
      <p:sp>
        <p:nvSpPr>
          <p:cNvPr id="385" name="CustomShape 16"/>
          <p:cNvSpPr/>
          <p:nvPr/>
        </p:nvSpPr>
        <p:spPr>
          <a:xfrm>
            <a:off x="4344840" y="5085360"/>
            <a:ext cx="975240" cy="729720"/>
          </a:xfrm>
          <a:prstGeom prst="rect">
            <a:avLst/>
          </a:prstGeom>
        </p:spPr>
        <p:txBody>
          <a:bodyPr bIns="45000" lIns="90000" rIns="90000" tIns="45000" wrap="none"/>
          <a:p>
            <a:pPr algn="ctr">
              <a:lnSpc>
                <a:spcPct val="100000"/>
              </a:lnSpc>
            </a:pPr>
            <a:r>
              <a:rPr lang="fr-FR" sz="1400">
                <a:solidFill>
                  <a:srgbClr val="808080"/>
                </a:solidFill>
                <a:latin typeface="Arial"/>
                <a:ea typeface="ＭＳ Ｐゴシック"/>
              </a:rPr>
              <a:t>Automatic</a:t>
            </a:r>
            <a:endParaRPr/>
          </a:p>
          <a:p>
            <a:pPr algn="ctr">
              <a:lnSpc>
                <a:spcPct val="100000"/>
              </a:lnSpc>
            </a:pPr>
            <a:r>
              <a:rPr lang="fr-FR" sz="1400">
                <a:solidFill>
                  <a:srgbClr val="808080"/>
                </a:solidFill>
                <a:latin typeface="Arial"/>
                <a:ea typeface="ＭＳ Ｐゴシック"/>
              </a:rPr>
              <a:t>Biological</a:t>
            </a:r>
            <a:endParaRPr/>
          </a:p>
          <a:p>
            <a:pPr algn="ctr">
              <a:lnSpc>
                <a:spcPct val="100000"/>
              </a:lnSpc>
            </a:pPr>
            <a:r>
              <a:rPr lang="fr-FR" sz="1400">
                <a:solidFill>
                  <a:srgbClr val="808080"/>
                </a:solidFill>
                <a:latin typeface="Arial"/>
                <a:ea typeface="ＭＳ Ｐゴシック"/>
              </a:rPr>
              <a:t>Analysis</a:t>
            </a:r>
            <a:endParaRPr/>
          </a:p>
        </p:txBody>
      </p:sp>
      <p:sp>
        <p:nvSpPr>
          <p:cNvPr id="386" name="CustomShape 17"/>
          <p:cNvSpPr/>
          <p:nvPr/>
        </p:nvSpPr>
        <p:spPr>
          <a:xfrm>
            <a:off x="1907640" y="3357000"/>
            <a:ext cx="719640" cy="410040"/>
          </a:xfrm>
          <a:prstGeom prst="rect">
            <a:avLst/>
          </a:prstGeom>
        </p:spPr>
        <p:txBody>
          <a:bodyPr bIns="45000" lIns="90000" rIns="90000" tIns="45000"/>
          <a:p>
            <a:pPr algn="ctr">
              <a:lnSpc>
                <a:spcPct val="100000"/>
              </a:lnSpc>
            </a:pPr>
            <a:r>
              <a:rPr lang="fr-FR" sz="1050">
                <a:solidFill>
                  <a:srgbClr val="808080"/>
                </a:solidFill>
                <a:latin typeface="Arial"/>
                <a:ea typeface="ＭＳ Ｐゴシック"/>
              </a:rPr>
              <a:t>S-MART</a:t>
            </a:r>
            <a:endParaRPr/>
          </a:p>
          <a:p>
            <a:pPr algn="ctr">
              <a:lnSpc>
                <a:spcPct val="100000"/>
              </a:lnSpc>
            </a:pPr>
            <a:r>
              <a:rPr lang="fr-FR" sz="1050">
                <a:solidFill>
                  <a:srgbClr val="808080"/>
                </a:solidFill>
                <a:latin typeface="Arial"/>
                <a:ea typeface="ＭＳ Ｐゴシック"/>
              </a:rPr>
              <a:t>tool</a:t>
            </a:r>
            <a:endParaRPr/>
          </a:p>
        </p:txBody>
      </p:sp>
      <p:sp>
        <p:nvSpPr>
          <p:cNvPr id="387" name="CustomShape 18"/>
          <p:cNvSpPr/>
          <p:nvPr/>
        </p:nvSpPr>
        <p:spPr>
          <a:xfrm>
            <a:off x="3132000" y="3357000"/>
            <a:ext cx="719640" cy="410040"/>
          </a:xfrm>
          <a:prstGeom prst="rect">
            <a:avLst/>
          </a:prstGeom>
        </p:spPr>
        <p:txBody>
          <a:bodyPr bIns="45000" lIns="90000" rIns="90000" tIns="45000"/>
          <a:p>
            <a:pPr algn="ctr">
              <a:lnSpc>
                <a:spcPct val="100000"/>
              </a:lnSpc>
            </a:pPr>
            <a:r>
              <a:rPr lang="fr-FR" sz="1050">
                <a:solidFill>
                  <a:srgbClr val="808080"/>
                </a:solidFill>
                <a:latin typeface="Arial"/>
                <a:ea typeface="ＭＳ Ｐゴシック"/>
              </a:rPr>
              <a:t>S-MART</a:t>
            </a:r>
            <a:endParaRPr/>
          </a:p>
          <a:p>
            <a:pPr algn="ctr">
              <a:lnSpc>
                <a:spcPct val="100000"/>
              </a:lnSpc>
            </a:pPr>
            <a:r>
              <a:rPr lang="fr-FR" sz="1050">
                <a:solidFill>
                  <a:srgbClr val="808080"/>
                </a:solidFill>
                <a:latin typeface="Arial"/>
                <a:ea typeface="ＭＳ Ｐゴシック"/>
              </a:rPr>
              <a:t>tool</a:t>
            </a:r>
            <a:endParaRPr/>
          </a:p>
        </p:txBody>
      </p:sp>
      <p:sp>
        <p:nvSpPr>
          <p:cNvPr id="388" name="CustomShape 19"/>
          <p:cNvSpPr/>
          <p:nvPr/>
        </p:nvSpPr>
        <p:spPr>
          <a:xfrm>
            <a:off x="4356000" y="3357000"/>
            <a:ext cx="719640" cy="410040"/>
          </a:xfrm>
          <a:prstGeom prst="rect">
            <a:avLst/>
          </a:prstGeom>
        </p:spPr>
        <p:txBody>
          <a:bodyPr bIns="45000" lIns="90000" rIns="90000" tIns="45000"/>
          <a:p>
            <a:pPr algn="ctr">
              <a:lnSpc>
                <a:spcPct val="100000"/>
              </a:lnSpc>
            </a:pPr>
            <a:r>
              <a:rPr lang="fr-FR" sz="1050">
                <a:solidFill>
                  <a:srgbClr val="808080"/>
                </a:solidFill>
                <a:latin typeface="Arial"/>
                <a:ea typeface="ＭＳ Ｐゴシック"/>
              </a:rPr>
              <a:t>S-MART</a:t>
            </a:r>
            <a:endParaRPr/>
          </a:p>
          <a:p>
            <a:pPr algn="ctr">
              <a:lnSpc>
                <a:spcPct val="100000"/>
              </a:lnSpc>
            </a:pPr>
            <a:r>
              <a:rPr lang="fr-FR" sz="1050">
                <a:solidFill>
                  <a:srgbClr val="808080"/>
                </a:solidFill>
                <a:latin typeface="Arial"/>
                <a:ea typeface="ＭＳ Ｐゴシック"/>
              </a:rPr>
              <a:t>tool</a:t>
            </a:r>
            <a:endParaRPr/>
          </a:p>
        </p:txBody>
      </p:sp>
      <p:sp>
        <p:nvSpPr>
          <p:cNvPr id="389" name="CustomShape 20"/>
          <p:cNvSpPr/>
          <p:nvPr/>
        </p:nvSpPr>
        <p:spPr>
          <a:xfrm>
            <a:off x="7164360" y="3357000"/>
            <a:ext cx="719640" cy="410040"/>
          </a:xfrm>
          <a:prstGeom prst="rect">
            <a:avLst/>
          </a:prstGeom>
        </p:spPr>
        <p:txBody>
          <a:bodyPr bIns="45000" lIns="90000" rIns="90000" tIns="45000"/>
          <a:p>
            <a:pPr algn="ctr">
              <a:lnSpc>
                <a:spcPct val="100000"/>
              </a:lnSpc>
            </a:pPr>
            <a:r>
              <a:rPr lang="fr-FR" sz="1050">
                <a:solidFill>
                  <a:srgbClr val="808080"/>
                </a:solidFill>
                <a:latin typeface="Arial"/>
                <a:ea typeface="ＭＳ Ｐゴシック"/>
              </a:rPr>
              <a:t>S-MART</a:t>
            </a:r>
            <a:endParaRPr/>
          </a:p>
          <a:p>
            <a:pPr algn="ctr">
              <a:lnSpc>
                <a:spcPct val="100000"/>
              </a:lnSpc>
            </a:pPr>
            <a:r>
              <a:rPr lang="fr-FR" sz="1050">
                <a:solidFill>
                  <a:srgbClr val="808080"/>
                </a:solidFill>
                <a:latin typeface="Arial"/>
                <a:ea typeface="ＭＳ Ｐゴシック"/>
              </a:rPr>
              <a:t>tool</a:t>
            </a:r>
            <a:endParaRPr/>
          </a:p>
        </p:txBody>
      </p:sp>
      <p:sp>
        <p:nvSpPr>
          <p:cNvPr id="390" name="CustomShape 21"/>
          <p:cNvSpPr/>
          <p:nvPr/>
        </p:nvSpPr>
        <p:spPr>
          <a:xfrm>
            <a:off x="251640" y="3265920"/>
            <a:ext cx="1366200" cy="518040"/>
          </a:xfrm>
          <a:prstGeom prst="rect">
            <a:avLst/>
          </a:prstGeom>
        </p:spPr>
        <p:txBody>
          <a:bodyPr/>
          <a:p>
            <a:pPr algn="ctr">
              <a:lnSpc>
                <a:spcPct val="100000"/>
              </a:lnSpc>
            </a:pPr>
            <a:r>
              <a:rPr b="1" lang="fr-FR" sz="1400">
                <a:solidFill>
                  <a:srgbClr val="000000"/>
                </a:solidFill>
                <a:latin typeface="Arial"/>
                <a:ea typeface="ＭＳ Ｐゴシック"/>
              </a:rPr>
              <a:t>Pipeline/workflow</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S-MART </a:t>
            </a:r>
            <a:r>
              <a:rPr b="1" lang="fr-FR" sz="4000">
                <a:solidFill>
                  <a:srgbClr val="0059a6"/>
                </a:solidFill>
                <a:latin typeface="Arial"/>
                <a:ea typeface="ＭＳ Ｐゴシック"/>
              </a:rPr>
              <a:t>
</a:t>
            </a:r>
            <a:r>
              <a:rPr lang="fr-FR" sz="2400">
                <a:solidFill>
                  <a:srgbClr val="0059a6"/>
                </a:solidFill>
                <a:latin typeface="Arial"/>
                <a:ea typeface="ＭＳ Ｐゴシック"/>
              </a:rPr>
              <a:t>possible pipeline: differential expression</a:t>
            </a:r>
            <a:endParaRPr/>
          </a:p>
        </p:txBody>
      </p:sp>
      <p:graphicFrame>
        <p:nvGraphicFramePr>
          <p:cNvPr id="392" name="Table 2"/>
          <p:cNvGraphicFramePr/>
          <p:nvPr/>
        </p:nvGraphicFramePr>
        <p:xfrm>
          <a:off x="323640" y="1124640"/>
          <a:ext cx="8424720" cy="5256360"/>
        </p:xfrm>
        <a:graphic>
          <a:graphicData uri="http://schemas.openxmlformats.org/drawingml/2006/table">
            <a:tbl>
              <a:tblPr/>
              <a:tblGrid>
                <a:gridCol w="4320360"/>
                <a:gridCol w="4104360"/>
              </a:tblGrid>
              <a:tr h="2880000">
                <a:tc>
                  <a:txBody>
                    <a:bodyPr wrap="none"/>
                    <a:p>
                      <a:pPr>
                        <a:lnSpc>
                          <a:spcPct val="100000"/>
                        </a:lnSpc>
                      </a:pPr>
                      <a:r>
                        <a:rPr b="1" lang="fr-FR" sz="1200">
                          <a:solidFill>
                            <a:srgbClr val="000000"/>
                          </a:solidFill>
                          <a:latin typeface="Arial"/>
                          <a:ea typeface="ＭＳ Ｐゴシック"/>
                        </a:rPr>
                        <a:t>Cluster sample1 and sample2 (different conditions):</a:t>
                      </a:r>
                      <a:endParaRPr/>
                    </a:p>
                    <a:p>
                      <a:pPr>
                        <a:lnSpc>
                          <a:spcPct val="100000"/>
                        </a:lnSpc>
                      </a:pPr>
                      <a:endParaRPr/>
                    </a:p>
                  </a:txBody>
                  <a:tcPr/>
                </a:tc>
                <a:tc>
                  <a:txBody>
                    <a:bodyPr wrap="none"/>
                    <a:p>
                      <a:pPr>
                        <a:lnSpc>
                          <a:spcPct val="100000"/>
                        </a:lnSpc>
                      </a:pPr>
                      <a:r>
                        <a:rPr b="1" lang="fr-FR" sz="1200">
                          <a:solidFill>
                            <a:srgbClr val="000000"/>
                          </a:solidFill>
                          <a:latin typeface="Arial"/>
                          <a:ea typeface="ＭＳ Ｐゴシック"/>
                        </a:rPr>
                        <a:t>Merge 2 sets of clusters:</a:t>
                      </a:r>
                      <a:endParaRPr/>
                    </a:p>
                    <a:p>
                      <a:pPr>
                        <a:lnSpc>
                          <a:spcPct val="100000"/>
                        </a:lnSpc>
                      </a:pPr>
                      <a:endParaRPr/>
                    </a:p>
                  </a:txBody>
                  <a:tcPr/>
                </a:tc>
              </a:tr>
              <a:tr h="2376360">
                <a:tc>
                  <a:txBody>
                    <a:bodyPr wrap="none"/>
                    <a:p>
                      <a:pPr>
                        <a:lnSpc>
                          <a:spcPct val="100000"/>
                        </a:lnSpc>
                      </a:pPr>
                      <a:r>
                        <a:rPr lang="fr-FR" sz="1200">
                          <a:solidFill>
                            <a:srgbClr val="000000"/>
                          </a:solidFill>
                          <a:latin typeface="Arial"/>
                          <a:ea typeface="ＭＳ Ｐゴシック"/>
                        </a:rPr>
                        <a:t>Compute the differential expression:</a:t>
                      </a:r>
                      <a:endParaRPr/>
                    </a:p>
                    <a:p>
                      <a:pPr>
                        <a:lnSpc>
                          <a:spcPct val="100000"/>
                        </a:lnSpc>
                      </a:pPr>
                      <a:endParaRPr/>
                    </a:p>
                    <a:p>
                      <a:pPr>
                        <a:lnSpc>
                          <a:spcPct val="100000"/>
                        </a:lnSpc>
                      </a:pPr>
                      <a:endParaRPr/>
                    </a:p>
                  </a:txBody>
                  <a:tcPr/>
                </a:tc>
                <a:tc>
                  <a:txBody>
                    <a:bodyPr wrap="none"/>
                    <a:p>
                      <a:pPr>
                        <a:lnSpc>
                          <a:spcPct val="100000"/>
                        </a:lnSpc>
                        <a:buFont typeface="Arial"/>
                        <a:buChar char="•"/>
                      </a:pPr>
                      <a:r>
                        <a:rPr lang="fr-FR" sz="1200">
                          <a:solidFill>
                            <a:srgbClr val="000000"/>
                          </a:solidFill>
                          <a:latin typeface="Arial"/>
                          <a:ea typeface="ＭＳ Ｐゴシック"/>
                        </a:rPr>
                        <a:t>Select the regions with a very low p-value</a:t>
                      </a:r>
                      <a:endParaRPr/>
                    </a:p>
                    <a:p>
                      <a:pPr>
                        <a:lnSpc>
                          <a:spcPct val="100000"/>
                        </a:lnSpc>
                        <a:buFont typeface="Arial"/>
                        <a:buChar char="•"/>
                      </a:pPr>
                      <a:r>
                        <a:rPr lang="fr-FR" sz="1200">
                          <a:solidFill>
                            <a:srgbClr val="000000"/>
                          </a:solidFill>
                          <a:latin typeface="Arial"/>
                          <a:ea typeface="ＭＳ Ｐゴシック"/>
                        </a:rPr>
                        <a:t>Plot the regions onto the genome. </a:t>
                      </a:r>
                      <a:endParaRPr/>
                    </a:p>
                    <a:p>
                      <a:pPr>
                        <a:lnSpc>
                          <a:spcPct val="100000"/>
                        </a:lnSpc>
                      </a:pPr>
                      <a:endParaRPr/>
                    </a:p>
                  </a:txBody>
                  <a:tcPr/>
                </a:tc>
              </a:tr>
            </a:tbl>
          </a:graphicData>
        </a:graphic>
      </p:graphicFrame>
      <p:sp>
        <p:nvSpPr>
          <p:cNvPr id="393" name="TextShape 3"/>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394" name="CustomShape 4"/>
          <p:cNvSpPr/>
          <p:nvPr/>
        </p:nvSpPr>
        <p:spPr>
          <a:xfrm>
            <a:off x="1043640" y="1628640"/>
            <a:ext cx="359640" cy="143640"/>
          </a:xfrm>
          <a:prstGeom prst="rect">
            <a:avLst>
              <a:gd fmla="val 50000" name="adj"/>
            </a:avLst>
          </a:prstGeom>
          <a:solidFill>
            <a:srgbClr val="3366ff"/>
          </a:solidFill>
        </p:spPr>
      </p:sp>
      <p:sp>
        <p:nvSpPr>
          <p:cNvPr id="395" name="CustomShape 5"/>
          <p:cNvSpPr/>
          <p:nvPr/>
        </p:nvSpPr>
        <p:spPr>
          <a:xfrm>
            <a:off x="1043640" y="1845000"/>
            <a:ext cx="359640" cy="143640"/>
          </a:xfrm>
          <a:prstGeom prst="rect">
            <a:avLst>
              <a:gd fmla="val 50000" name="adj"/>
            </a:avLst>
          </a:prstGeom>
          <a:solidFill>
            <a:srgbClr val="3366ff"/>
          </a:solidFill>
        </p:spPr>
      </p:sp>
      <p:sp>
        <p:nvSpPr>
          <p:cNvPr id="396" name="CustomShape 6"/>
          <p:cNvSpPr/>
          <p:nvPr/>
        </p:nvSpPr>
        <p:spPr>
          <a:xfrm>
            <a:off x="1547640" y="1845000"/>
            <a:ext cx="359640" cy="143640"/>
          </a:xfrm>
          <a:prstGeom prst="rect">
            <a:avLst>
              <a:gd fmla="val 50000" name="adj"/>
            </a:avLst>
          </a:prstGeom>
          <a:solidFill>
            <a:srgbClr val="3366ff"/>
          </a:solidFill>
        </p:spPr>
      </p:sp>
      <p:sp>
        <p:nvSpPr>
          <p:cNvPr id="397" name="CustomShape 7"/>
          <p:cNvSpPr/>
          <p:nvPr/>
        </p:nvSpPr>
        <p:spPr>
          <a:xfrm>
            <a:off x="1547640" y="1628640"/>
            <a:ext cx="359640" cy="143640"/>
          </a:xfrm>
          <a:prstGeom prst="rect">
            <a:avLst>
              <a:gd fmla="val 50000" name="adj"/>
            </a:avLst>
          </a:prstGeom>
          <a:solidFill>
            <a:srgbClr val="3366ff"/>
          </a:solidFill>
        </p:spPr>
      </p:sp>
      <p:sp>
        <p:nvSpPr>
          <p:cNvPr id="398" name="CustomShape 8"/>
          <p:cNvSpPr/>
          <p:nvPr/>
        </p:nvSpPr>
        <p:spPr>
          <a:xfrm>
            <a:off x="1771920" y="2061000"/>
            <a:ext cx="359640" cy="143640"/>
          </a:xfrm>
          <a:prstGeom prst="rect">
            <a:avLst>
              <a:gd fmla="val 50000" name="adj"/>
            </a:avLst>
          </a:prstGeom>
          <a:solidFill>
            <a:srgbClr val="3366ff"/>
          </a:solidFill>
        </p:spPr>
      </p:sp>
      <p:sp>
        <p:nvSpPr>
          <p:cNvPr id="399" name="CustomShape 9"/>
          <p:cNvSpPr/>
          <p:nvPr/>
        </p:nvSpPr>
        <p:spPr>
          <a:xfrm>
            <a:off x="2771640" y="1628640"/>
            <a:ext cx="359640" cy="143640"/>
          </a:xfrm>
          <a:prstGeom prst="rect">
            <a:avLst>
              <a:gd fmla="val 50000" name="adj"/>
            </a:avLst>
          </a:prstGeom>
          <a:solidFill>
            <a:srgbClr val="3366ff"/>
          </a:solidFill>
        </p:spPr>
      </p:sp>
      <p:sp>
        <p:nvSpPr>
          <p:cNvPr id="400" name="CustomShape 10"/>
          <p:cNvSpPr/>
          <p:nvPr/>
        </p:nvSpPr>
        <p:spPr>
          <a:xfrm>
            <a:off x="2771640" y="1845000"/>
            <a:ext cx="359640" cy="143640"/>
          </a:xfrm>
          <a:prstGeom prst="rect">
            <a:avLst>
              <a:gd fmla="val 50000" name="adj"/>
            </a:avLst>
          </a:prstGeom>
          <a:solidFill>
            <a:srgbClr val="3366ff"/>
          </a:solidFill>
        </p:spPr>
      </p:sp>
      <p:sp>
        <p:nvSpPr>
          <p:cNvPr id="401" name="CustomShape 11"/>
          <p:cNvSpPr/>
          <p:nvPr/>
        </p:nvSpPr>
        <p:spPr>
          <a:xfrm>
            <a:off x="3204000" y="1628640"/>
            <a:ext cx="359640" cy="143640"/>
          </a:xfrm>
          <a:prstGeom prst="rect">
            <a:avLst>
              <a:gd fmla="val 50000" name="adj"/>
            </a:avLst>
          </a:prstGeom>
          <a:solidFill>
            <a:srgbClr val="3366ff"/>
          </a:solidFill>
        </p:spPr>
      </p:sp>
      <p:sp>
        <p:nvSpPr>
          <p:cNvPr id="402" name="CustomShape 12"/>
          <p:cNvSpPr/>
          <p:nvPr/>
        </p:nvSpPr>
        <p:spPr>
          <a:xfrm>
            <a:off x="3204000" y="1845000"/>
            <a:ext cx="359640" cy="143640"/>
          </a:xfrm>
          <a:prstGeom prst="rect">
            <a:avLst>
              <a:gd fmla="val 50000" name="adj"/>
            </a:avLst>
          </a:prstGeom>
          <a:solidFill>
            <a:srgbClr val="3366ff"/>
          </a:solidFill>
        </p:spPr>
      </p:sp>
      <p:sp>
        <p:nvSpPr>
          <p:cNvPr id="403" name="CustomShape 13"/>
          <p:cNvSpPr/>
          <p:nvPr/>
        </p:nvSpPr>
        <p:spPr>
          <a:xfrm>
            <a:off x="2771640" y="2349000"/>
            <a:ext cx="791640" cy="143640"/>
          </a:xfrm>
          <a:prstGeom prst="rect">
            <a:avLst>
              <a:gd fmla="val 50000" name="adj"/>
            </a:avLst>
          </a:prstGeom>
          <a:solidFill>
            <a:srgbClr val="3366ff"/>
          </a:solidFill>
          <a:ln w="38160">
            <a:solidFill>
              <a:srgbClr val="000000"/>
            </a:solidFill>
            <a:custDash>
              <a:ds d="318000" sp="106000"/>
            </a:custDash>
            <a:round/>
          </a:ln>
        </p:spPr>
      </p:sp>
      <p:sp>
        <p:nvSpPr>
          <p:cNvPr id="404" name="CustomShape 14"/>
          <p:cNvSpPr/>
          <p:nvPr/>
        </p:nvSpPr>
        <p:spPr>
          <a:xfrm>
            <a:off x="1403640" y="1556640"/>
            <a:ext cx="143640" cy="2160000"/>
          </a:xfrm>
          <a:prstGeom prst="rect">
            <a:avLst/>
          </a:prstGeom>
          <a:solidFill>
            <a:srgbClr val="cccccc"/>
          </a:solidFill>
        </p:spPr>
      </p:sp>
      <p:sp>
        <p:nvSpPr>
          <p:cNvPr id="405" name="CustomShape 15"/>
          <p:cNvSpPr/>
          <p:nvPr/>
        </p:nvSpPr>
        <p:spPr>
          <a:xfrm>
            <a:off x="1187640" y="3645000"/>
            <a:ext cx="791640" cy="212040"/>
          </a:xfrm>
          <a:prstGeom prst="rect">
            <a:avLst/>
          </a:prstGeom>
        </p:spPr>
        <p:txBody>
          <a:bodyPr bIns="45000" lIns="90000" rIns="90000" tIns="45000"/>
          <a:p>
            <a:pPr>
              <a:lnSpc>
                <a:spcPct val="100000"/>
              </a:lnSpc>
            </a:pPr>
            <a:r>
              <a:rPr lang="fr-FR" sz="800">
                <a:solidFill>
                  <a:srgbClr val="808080"/>
                </a:solidFill>
                <a:latin typeface="Arial"/>
                <a:ea typeface="ＭＳ Ｐゴシック"/>
              </a:rPr>
              <a:t>Short gap</a:t>
            </a:r>
            <a:endParaRPr/>
          </a:p>
        </p:txBody>
      </p:sp>
      <p:sp>
        <p:nvSpPr>
          <p:cNvPr id="406" name="CustomShape 16"/>
          <p:cNvSpPr/>
          <p:nvPr/>
        </p:nvSpPr>
        <p:spPr>
          <a:xfrm>
            <a:off x="1043640" y="2349000"/>
            <a:ext cx="1079640" cy="143640"/>
          </a:xfrm>
          <a:prstGeom prst="rect">
            <a:avLst>
              <a:gd fmla="val 50000" name="adj"/>
            </a:avLst>
          </a:prstGeom>
          <a:solidFill>
            <a:srgbClr val="3366ff"/>
          </a:solidFill>
          <a:ln w="38160">
            <a:solidFill>
              <a:srgbClr val="000000"/>
            </a:solidFill>
            <a:custDash>
              <a:ds d="318000" sp="106000"/>
            </a:custDash>
            <a:round/>
          </a:ln>
        </p:spPr>
      </p:sp>
      <p:sp>
        <p:nvSpPr>
          <p:cNvPr id="407" name="CustomShape 17"/>
          <p:cNvSpPr/>
          <p:nvPr/>
        </p:nvSpPr>
        <p:spPr>
          <a:xfrm>
            <a:off x="1043640" y="2853000"/>
            <a:ext cx="359640" cy="143640"/>
          </a:xfrm>
          <a:prstGeom prst="rect">
            <a:avLst>
              <a:gd fmla="val 50000" name="adj"/>
            </a:avLst>
          </a:prstGeom>
          <a:solidFill>
            <a:srgbClr val="ff0000"/>
          </a:solidFill>
        </p:spPr>
      </p:sp>
      <p:sp>
        <p:nvSpPr>
          <p:cNvPr id="408" name="CustomShape 18"/>
          <p:cNvSpPr/>
          <p:nvPr/>
        </p:nvSpPr>
        <p:spPr>
          <a:xfrm>
            <a:off x="1043640" y="3069000"/>
            <a:ext cx="359640" cy="143640"/>
          </a:xfrm>
          <a:prstGeom prst="rect">
            <a:avLst>
              <a:gd fmla="val 50000" name="adj"/>
            </a:avLst>
          </a:prstGeom>
          <a:solidFill>
            <a:srgbClr val="ff0000"/>
          </a:solidFill>
        </p:spPr>
      </p:sp>
      <p:sp>
        <p:nvSpPr>
          <p:cNvPr id="409" name="CustomShape 19"/>
          <p:cNvSpPr/>
          <p:nvPr/>
        </p:nvSpPr>
        <p:spPr>
          <a:xfrm>
            <a:off x="1547640" y="2853000"/>
            <a:ext cx="359640" cy="143640"/>
          </a:xfrm>
          <a:prstGeom prst="rect">
            <a:avLst>
              <a:gd fmla="val 50000" name="adj"/>
            </a:avLst>
          </a:prstGeom>
          <a:solidFill>
            <a:srgbClr val="ff0000"/>
          </a:solidFill>
        </p:spPr>
      </p:sp>
      <p:sp>
        <p:nvSpPr>
          <p:cNvPr id="410" name="CustomShape 20"/>
          <p:cNvSpPr/>
          <p:nvPr/>
        </p:nvSpPr>
        <p:spPr>
          <a:xfrm>
            <a:off x="1619640" y="3069000"/>
            <a:ext cx="359640" cy="143640"/>
          </a:xfrm>
          <a:prstGeom prst="rect">
            <a:avLst>
              <a:gd fmla="val 50000" name="adj"/>
            </a:avLst>
          </a:prstGeom>
          <a:solidFill>
            <a:srgbClr val="ff0000"/>
          </a:solidFill>
        </p:spPr>
      </p:sp>
      <p:sp>
        <p:nvSpPr>
          <p:cNvPr id="411" name="CustomShape 21"/>
          <p:cNvSpPr/>
          <p:nvPr/>
        </p:nvSpPr>
        <p:spPr>
          <a:xfrm>
            <a:off x="1043640" y="3429000"/>
            <a:ext cx="935640" cy="143640"/>
          </a:xfrm>
          <a:prstGeom prst="rect">
            <a:avLst>
              <a:gd fmla="val 50000" name="adj"/>
            </a:avLst>
          </a:prstGeom>
          <a:solidFill>
            <a:srgbClr val="ff0000"/>
          </a:solidFill>
          <a:ln w="38160">
            <a:solidFill>
              <a:srgbClr val="000000"/>
            </a:solidFill>
            <a:custDash>
              <a:ds d="318000" sp="106000"/>
            </a:custDash>
            <a:round/>
          </a:ln>
        </p:spPr>
      </p:sp>
      <p:sp>
        <p:nvSpPr>
          <p:cNvPr id="412" name="CustomShape 22"/>
          <p:cNvSpPr/>
          <p:nvPr/>
        </p:nvSpPr>
        <p:spPr>
          <a:xfrm>
            <a:off x="3204000" y="3357000"/>
            <a:ext cx="1367640" cy="547200"/>
          </a:xfrm>
          <a:prstGeom prst="rect">
            <a:avLst/>
          </a:prstGeom>
          <a:ln cap="rnd">
            <a:solidFill>
              <a:srgbClr val="000000"/>
            </a:solidFill>
            <a:custDash>
              <a:ds d="35000" sp="105000"/>
            </a:custDash>
          </a:ln>
        </p:spPr>
        <p:txBody>
          <a:bodyPr bIns="45000" lIns="90000" rIns="90000" tIns="45000"/>
          <a:p>
            <a:pPr algn="ctr">
              <a:lnSpc>
                <a:spcPct val="100000"/>
              </a:lnSpc>
            </a:pPr>
            <a:r>
              <a:rPr lang="fr-FR" sz="1000">
                <a:solidFill>
                  <a:srgbClr val="808080"/>
                </a:solidFill>
                <a:latin typeface="Arial"/>
                <a:ea typeface="ＭＳ Ｐゴシック"/>
              </a:rPr>
              <a:t>clusterize.py, small gap allowed(~10nt), only the same strand </a:t>
            </a:r>
            <a:endParaRPr/>
          </a:p>
        </p:txBody>
      </p:sp>
      <p:sp>
        <p:nvSpPr>
          <p:cNvPr id="413" name="CustomShape 23"/>
          <p:cNvSpPr/>
          <p:nvPr/>
        </p:nvSpPr>
        <p:spPr>
          <a:xfrm>
            <a:off x="5076000" y="2349000"/>
            <a:ext cx="1079640" cy="143640"/>
          </a:xfrm>
          <a:prstGeom prst="rect">
            <a:avLst>
              <a:gd fmla="val 50000" name="adj"/>
            </a:avLst>
          </a:prstGeom>
          <a:solidFill>
            <a:srgbClr val="3366ff"/>
          </a:solidFill>
          <a:ln w="38160">
            <a:solidFill>
              <a:srgbClr val="000000"/>
            </a:solidFill>
            <a:custDash>
              <a:ds d="318000" sp="106000"/>
            </a:custDash>
            <a:round/>
          </a:ln>
        </p:spPr>
      </p:sp>
      <p:sp>
        <p:nvSpPr>
          <p:cNvPr id="414" name="CustomShape 24"/>
          <p:cNvSpPr/>
          <p:nvPr/>
        </p:nvSpPr>
        <p:spPr>
          <a:xfrm>
            <a:off x="6804360" y="2349000"/>
            <a:ext cx="791640" cy="143640"/>
          </a:xfrm>
          <a:prstGeom prst="rect">
            <a:avLst>
              <a:gd fmla="val 50000" name="adj"/>
            </a:avLst>
          </a:prstGeom>
          <a:solidFill>
            <a:srgbClr val="3366ff"/>
          </a:solidFill>
          <a:ln w="38160">
            <a:solidFill>
              <a:srgbClr val="000000"/>
            </a:solidFill>
            <a:custDash>
              <a:ds d="318000" sp="106000"/>
            </a:custDash>
            <a:round/>
          </a:ln>
        </p:spPr>
      </p:sp>
      <p:sp>
        <p:nvSpPr>
          <p:cNvPr id="415" name="CustomShape 25"/>
          <p:cNvSpPr/>
          <p:nvPr/>
        </p:nvSpPr>
        <p:spPr>
          <a:xfrm>
            <a:off x="5076000" y="2709000"/>
            <a:ext cx="935640" cy="143640"/>
          </a:xfrm>
          <a:prstGeom prst="rect">
            <a:avLst>
              <a:gd fmla="val 50000" name="adj"/>
            </a:avLst>
          </a:prstGeom>
          <a:solidFill>
            <a:srgbClr val="ff0000"/>
          </a:solidFill>
          <a:ln w="38160">
            <a:solidFill>
              <a:srgbClr val="000000"/>
            </a:solidFill>
            <a:custDash>
              <a:ds d="318000" sp="106000"/>
            </a:custDash>
            <a:round/>
          </a:ln>
        </p:spPr>
      </p:sp>
      <p:sp>
        <p:nvSpPr>
          <p:cNvPr id="416" name="CustomShape 26"/>
          <p:cNvSpPr/>
          <p:nvPr/>
        </p:nvSpPr>
        <p:spPr>
          <a:xfrm>
            <a:off x="5076000" y="3141000"/>
            <a:ext cx="1079640" cy="143640"/>
          </a:xfrm>
          <a:prstGeom prst="rect">
            <a:avLst>
              <a:gd fmla="val 50000" name="adj"/>
            </a:avLst>
          </a:prstGeom>
          <a:solidFill>
            <a:srgbClr val="8a5dff"/>
          </a:solidFill>
          <a:ln w="38160">
            <a:solidFill>
              <a:srgbClr val="000000"/>
            </a:solidFill>
            <a:custDash>
              <a:ds d="318000" sp="106000"/>
            </a:custDash>
            <a:round/>
          </a:ln>
        </p:spPr>
      </p:sp>
      <p:sp>
        <p:nvSpPr>
          <p:cNvPr id="417" name="CustomShape 27"/>
          <p:cNvSpPr/>
          <p:nvPr/>
        </p:nvSpPr>
        <p:spPr>
          <a:xfrm>
            <a:off x="6804360" y="3141000"/>
            <a:ext cx="791640" cy="143640"/>
          </a:xfrm>
          <a:prstGeom prst="rect">
            <a:avLst>
              <a:gd fmla="val 50000" name="adj"/>
            </a:avLst>
          </a:prstGeom>
          <a:solidFill>
            <a:srgbClr val="7575d1"/>
          </a:solidFill>
          <a:ln w="38160">
            <a:solidFill>
              <a:srgbClr val="000000"/>
            </a:solidFill>
            <a:custDash>
              <a:ds d="318000" sp="106000"/>
            </a:custDash>
            <a:round/>
          </a:ln>
        </p:spPr>
      </p:sp>
      <p:sp>
        <p:nvSpPr>
          <p:cNvPr id="418" name="CustomShape 28"/>
          <p:cNvSpPr/>
          <p:nvPr/>
        </p:nvSpPr>
        <p:spPr>
          <a:xfrm>
            <a:off x="7308360" y="1290960"/>
            <a:ext cx="1367640" cy="547200"/>
          </a:xfrm>
          <a:prstGeom prst="rect">
            <a:avLst/>
          </a:prstGeom>
          <a:ln cap="rnd">
            <a:solidFill>
              <a:srgbClr val="000000"/>
            </a:solidFill>
            <a:custDash>
              <a:ds d="35000" sp="105000"/>
            </a:custDash>
          </a:ln>
        </p:spPr>
        <p:txBody>
          <a:bodyPr bIns="45000" lIns="90000" rIns="90000" tIns="45000"/>
          <a:p>
            <a:pPr algn="ctr">
              <a:lnSpc>
                <a:spcPct val="100000"/>
              </a:lnSpc>
            </a:pPr>
            <a:r>
              <a:rPr lang="fr-FR" sz="1000">
                <a:solidFill>
                  <a:srgbClr val="808080"/>
                </a:solidFill>
                <a:latin typeface="Arial"/>
                <a:ea typeface="ＭＳ Ｐゴシック"/>
              </a:rPr>
              <a:t>mergeTranscriptLists.py, only the same strand </a:t>
            </a:r>
            <a:endParaRPr/>
          </a:p>
        </p:txBody>
      </p:sp>
      <p:sp>
        <p:nvSpPr>
          <p:cNvPr id="419" name="CustomShape 29"/>
          <p:cNvSpPr/>
          <p:nvPr/>
        </p:nvSpPr>
        <p:spPr>
          <a:xfrm>
            <a:off x="611640" y="4437000"/>
            <a:ext cx="2808000" cy="143640"/>
          </a:xfrm>
          <a:prstGeom prst="rect">
            <a:avLst>
              <a:gd fmla="val 50000" name="adj"/>
            </a:avLst>
          </a:prstGeom>
          <a:solidFill>
            <a:srgbClr val="008000"/>
          </a:solidFill>
        </p:spPr>
      </p:sp>
      <p:sp>
        <p:nvSpPr>
          <p:cNvPr id="420" name="CustomShape 30"/>
          <p:cNvSpPr/>
          <p:nvPr/>
        </p:nvSpPr>
        <p:spPr>
          <a:xfrm>
            <a:off x="683640" y="4805640"/>
            <a:ext cx="1079640" cy="143640"/>
          </a:xfrm>
          <a:prstGeom prst="rect">
            <a:avLst>
              <a:gd fmla="val 50000" name="adj"/>
            </a:avLst>
          </a:prstGeom>
          <a:solidFill>
            <a:srgbClr val="3366ff"/>
          </a:solidFill>
          <a:ln w="38160">
            <a:solidFill>
              <a:srgbClr val="000000"/>
            </a:solidFill>
            <a:custDash>
              <a:ds d="318000" sp="106000"/>
            </a:custDash>
            <a:round/>
          </a:ln>
        </p:spPr>
      </p:sp>
      <p:sp>
        <p:nvSpPr>
          <p:cNvPr id="421" name="CustomShape 31"/>
          <p:cNvSpPr/>
          <p:nvPr/>
        </p:nvSpPr>
        <p:spPr>
          <a:xfrm>
            <a:off x="2339640" y="4805640"/>
            <a:ext cx="791640" cy="143640"/>
          </a:xfrm>
          <a:prstGeom prst="rect">
            <a:avLst>
              <a:gd fmla="val 50000" name="adj"/>
            </a:avLst>
          </a:prstGeom>
          <a:solidFill>
            <a:srgbClr val="3366ff"/>
          </a:solidFill>
          <a:ln w="38160">
            <a:solidFill>
              <a:srgbClr val="000000"/>
            </a:solidFill>
            <a:custDash>
              <a:ds d="318000" sp="106000"/>
            </a:custDash>
            <a:round/>
          </a:ln>
        </p:spPr>
      </p:sp>
      <p:sp>
        <p:nvSpPr>
          <p:cNvPr id="422" name="CustomShape 32"/>
          <p:cNvSpPr/>
          <p:nvPr/>
        </p:nvSpPr>
        <p:spPr>
          <a:xfrm>
            <a:off x="683640" y="5165640"/>
            <a:ext cx="935640" cy="143640"/>
          </a:xfrm>
          <a:prstGeom prst="rect">
            <a:avLst>
              <a:gd fmla="val 50000" name="adj"/>
            </a:avLst>
          </a:prstGeom>
          <a:solidFill>
            <a:srgbClr val="ff0000"/>
          </a:solidFill>
          <a:ln w="38160">
            <a:solidFill>
              <a:srgbClr val="000000"/>
            </a:solidFill>
            <a:custDash>
              <a:ds d="318000" sp="106000"/>
            </a:custDash>
            <a:round/>
          </a:ln>
        </p:spPr>
      </p:sp>
      <p:sp>
        <p:nvSpPr>
          <p:cNvPr id="423" name="CustomShape 33"/>
          <p:cNvSpPr/>
          <p:nvPr/>
        </p:nvSpPr>
        <p:spPr>
          <a:xfrm>
            <a:off x="683640" y="5597640"/>
            <a:ext cx="1079640" cy="143640"/>
          </a:xfrm>
          <a:prstGeom prst="rect">
            <a:avLst>
              <a:gd fmla="val 50000" name="adj"/>
            </a:avLst>
          </a:prstGeom>
          <a:solidFill>
            <a:srgbClr val="8a5dff"/>
          </a:solidFill>
          <a:ln w="38160">
            <a:solidFill>
              <a:srgbClr val="000000"/>
            </a:solidFill>
            <a:custDash>
              <a:ds d="318000" sp="106000"/>
            </a:custDash>
            <a:round/>
          </a:ln>
        </p:spPr>
      </p:sp>
      <p:sp>
        <p:nvSpPr>
          <p:cNvPr id="424" name="CustomShape 34"/>
          <p:cNvSpPr/>
          <p:nvPr/>
        </p:nvSpPr>
        <p:spPr>
          <a:xfrm>
            <a:off x="2339640" y="5597640"/>
            <a:ext cx="791640" cy="143640"/>
          </a:xfrm>
          <a:prstGeom prst="rect">
            <a:avLst>
              <a:gd fmla="val 50000" name="adj"/>
            </a:avLst>
          </a:prstGeom>
          <a:solidFill>
            <a:srgbClr val="7575d1"/>
          </a:solidFill>
          <a:ln w="38160">
            <a:solidFill>
              <a:srgbClr val="000000"/>
            </a:solidFill>
            <a:custDash>
              <a:ds d="318000" sp="106000"/>
            </a:custDash>
            <a:round/>
          </a:ln>
        </p:spPr>
      </p:sp>
      <p:sp>
        <p:nvSpPr>
          <p:cNvPr id="425" name="CustomShape 35"/>
          <p:cNvSpPr/>
          <p:nvPr/>
        </p:nvSpPr>
        <p:spPr>
          <a:xfrm>
            <a:off x="5220000" y="3285720"/>
            <a:ext cx="791640" cy="212040"/>
          </a:xfrm>
          <a:prstGeom prst="rect">
            <a:avLst/>
          </a:prstGeom>
        </p:spPr>
        <p:txBody>
          <a:bodyPr bIns="45000" lIns="90000" rIns="90000" tIns="45000"/>
          <a:p>
            <a:pPr algn="ctr">
              <a:lnSpc>
                <a:spcPct val="100000"/>
              </a:lnSpc>
            </a:pPr>
            <a:r>
              <a:rPr lang="fr-FR" sz="800">
                <a:solidFill>
                  <a:srgbClr val="808080"/>
                </a:solidFill>
                <a:latin typeface="Arial"/>
                <a:ea typeface="ＭＳ Ｐゴシック"/>
              </a:rPr>
              <a:t>Region 1</a:t>
            </a:r>
            <a:endParaRPr/>
          </a:p>
        </p:txBody>
      </p:sp>
      <p:sp>
        <p:nvSpPr>
          <p:cNvPr id="426" name="CustomShape 36"/>
          <p:cNvSpPr/>
          <p:nvPr/>
        </p:nvSpPr>
        <p:spPr>
          <a:xfrm>
            <a:off x="6732360" y="3285000"/>
            <a:ext cx="791640" cy="212040"/>
          </a:xfrm>
          <a:prstGeom prst="rect">
            <a:avLst/>
          </a:prstGeom>
        </p:spPr>
        <p:txBody>
          <a:bodyPr bIns="45000" lIns="90000" rIns="90000" tIns="45000"/>
          <a:p>
            <a:pPr algn="ctr">
              <a:lnSpc>
                <a:spcPct val="100000"/>
              </a:lnSpc>
            </a:pPr>
            <a:r>
              <a:rPr lang="fr-FR" sz="800">
                <a:solidFill>
                  <a:srgbClr val="808080"/>
                </a:solidFill>
                <a:latin typeface="Arial"/>
                <a:ea typeface="ＭＳ Ｐゴシック"/>
              </a:rPr>
              <a:t>Region 2</a:t>
            </a:r>
            <a:endParaRPr/>
          </a:p>
        </p:txBody>
      </p:sp>
      <p:sp>
        <p:nvSpPr>
          <p:cNvPr id="427" name="CustomShape 37"/>
          <p:cNvSpPr/>
          <p:nvPr/>
        </p:nvSpPr>
        <p:spPr>
          <a:xfrm>
            <a:off x="467640" y="5741640"/>
            <a:ext cx="1583640" cy="212040"/>
          </a:xfrm>
          <a:prstGeom prst="rect">
            <a:avLst/>
          </a:prstGeom>
        </p:spPr>
        <p:txBody>
          <a:bodyPr bIns="45000" lIns="90000" rIns="90000" tIns="45000"/>
          <a:p>
            <a:pPr algn="ctr">
              <a:lnSpc>
                <a:spcPct val="100000"/>
              </a:lnSpc>
            </a:pPr>
            <a:r>
              <a:rPr lang="fr-FR" sz="800">
                <a:solidFill>
                  <a:srgbClr val="808080"/>
                </a:solidFill>
                <a:latin typeface="Arial"/>
                <a:ea typeface="ＭＳ Ｐゴシック"/>
              </a:rPr>
              <a:t>Regulation: equal</a:t>
            </a:r>
            <a:endParaRPr/>
          </a:p>
        </p:txBody>
      </p:sp>
      <p:sp>
        <p:nvSpPr>
          <p:cNvPr id="428" name="CustomShape 38"/>
          <p:cNvSpPr/>
          <p:nvPr/>
        </p:nvSpPr>
        <p:spPr>
          <a:xfrm>
            <a:off x="1907640" y="5733360"/>
            <a:ext cx="1583640" cy="333720"/>
          </a:xfrm>
          <a:prstGeom prst="rect">
            <a:avLst/>
          </a:prstGeom>
        </p:spPr>
        <p:txBody>
          <a:bodyPr bIns="45000" lIns="90000" rIns="90000" tIns="45000"/>
          <a:p>
            <a:pPr algn="ctr">
              <a:lnSpc>
                <a:spcPct val="100000"/>
              </a:lnSpc>
            </a:pPr>
            <a:r>
              <a:rPr lang="fr-FR" sz="800">
                <a:solidFill>
                  <a:srgbClr val="808080"/>
                </a:solidFill>
                <a:latin typeface="Arial"/>
                <a:ea typeface="ＭＳ Ｐゴシック"/>
              </a:rPr>
              <a:t>Regulation: down</a:t>
            </a:r>
            <a:r>
              <a:rPr lang="fr-FR" sz="800">
                <a:solidFill>
                  <a:srgbClr val="808080"/>
                </a:solidFill>
                <a:latin typeface="Arial"/>
                <a:ea typeface="ＭＳ Ｐゴシック"/>
              </a:rPr>
              <a:t>
</a:t>
            </a:r>
            <a:r>
              <a:rPr lang="fr-FR" sz="800">
                <a:solidFill>
                  <a:srgbClr val="808080"/>
                </a:solidFill>
                <a:latin typeface="Arial"/>
                <a:ea typeface="ＭＳ Ｐゴシック"/>
              </a:rPr>
              <a:t>p-value: 10-5</a:t>
            </a:r>
            <a:endParaRPr/>
          </a:p>
        </p:txBody>
      </p:sp>
      <p:sp>
        <p:nvSpPr>
          <p:cNvPr id="429" name="Line 39"/>
          <p:cNvSpPr/>
          <p:nvPr/>
        </p:nvSpPr>
        <p:spPr>
          <a:xfrm>
            <a:off x="755280" y="2276640"/>
            <a:ext cx="3600360" cy="0"/>
          </a:xfrm>
          <a:prstGeom prst="line">
            <a:avLst/>
          </a:prstGeom>
          <a:ln w="12600">
            <a:solidFill>
              <a:srgbClr val="000000"/>
            </a:solidFill>
            <a:custDash>
              <a:ds d="35000" sp="105000"/>
              <a:ds d="140000" sp="105000"/>
            </a:custDash>
            <a:round/>
          </a:ln>
        </p:spPr>
      </p:sp>
      <p:sp>
        <p:nvSpPr>
          <p:cNvPr id="430" name="Line 40"/>
          <p:cNvSpPr/>
          <p:nvPr/>
        </p:nvSpPr>
        <p:spPr>
          <a:xfrm>
            <a:off x="755280" y="3284640"/>
            <a:ext cx="3600360" cy="0"/>
          </a:xfrm>
          <a:prstGeom prst="line">
            <a:avLst/>
          </a:prstGeom>
          <a:ln w="12600">
            <a:solidFill>
              <a:srgbClr val="000000"/>
            </a:solidFill>
            <a:custDash>
              <a:ds d="35000" sp="105000"/>
              <a:ds d="140000" sp="105000"/>
            </a:custDash>
            <a:round/>
          </a:ln>
        </p:spPr>
      </p:sp>
      <p:sp>
        <p:nvSpPr>
          <p:cNvPr id="431" name="Line 41"/>
          <p:cNvSpPr/>
          <p:nvPr/>
        </p:nvSpPr>
        <p:spPr>
          <a:xfrm>
            <a:off x="899280" y="5445000"/>
            <a:ext cx="3600360" cy="0"/>
          </a:xfrm>
          <a:prstGeom prst="line">
            <a:avLst/>
          </a:prstGeom>
          <a:ln w="12600">
            <a:solidFill>
              <a:srgbClr val="000000"/>
            </a:solidFill>
            <a:custDash>
              <a:ds d="35000" sp="105000"/>
              <a:ds d="140000" sp="105000"/>
            </a:custDash>
            <a:round/>
          </a:ln>
        </p:spPr>
      </p:sp>
      <p:sp>
        <p:nvSpPr>
          <p:cNvPr id="432" name="Line 42"/>
          <p:cNvSpPr/>
          <p:nvPr/>
        </p:nvSpPr>
        <p:spPr>
          <a:xfrm>
            <a:off x="4860000" y="2996640"/>
            <a:ext cx="3600360" cy="0"/>
          </a:xfrm>
          <a:prstGeom prst="line">
            <a:avLst/>
          </a:prstGeom>
          <a:ln w="12600">
            <a:solidFill>
              <a:srgbClr val="000000"/>
            </a:solidFill>
            <a:custDash>
              <a:ds d="35000" sp="105000"/>
              <a:ds d="140000" sp="105000"/>
            </a:custDash>
            <a:round/>
          </a:ln>
        </p:spPr>
      </p:sp>
      <p:sp>
        <p:nvSpPr>
          <p:cNvPr id="433" name="CustomShape 43"/>
          <p:cNvSpPr/>
          <p:nvPr/>
        </p:nvSpPr>
        <p:spPr>
          <a:xfrm>
            <a:off x="7308360" y="5909040"/>
            <a:ext cx="1367640" cy="394920"/>
          </a:xfrm>
          <a:prstGeom prst="rect">
            <a:avLst/>
          </a:prstGeom>
          <a:ln cap="rnd">
            <a:solidFill>
              <a:srgbClr val="000000"/>
            </a:solidFill>
            <a:custDash>
              <a:ds d="35000" sp="105000"/>
            </a:custDash>
          </a:ln>
        </p:spPr>
        <p:txBody>
          <a:bodyPr bIns="45000" lIns="90000" rIns="90000" tIns="45000"/>
          <a:p>
            <a:pPr algn="ctr">
              <a:lnSpc>
                <a:spcPct val="100000"/>
              </a:lnSpc>
            </a:pPr>
            <a:r>
              <a:rPr lang="fr-FR" sz="1000">
                <a:solidFill>
                  <a:srgbClr val="808080"/>
                </a:solidFill>
                <a:latin typeface="Arial"/>
                <a:ea typeface="ＭＳ Ｐゴシック"/>
              </a:rPr>
              <a:t>selectByTag.py</a:t>
            </a:r>
            <a:endParaRPr/>
          </a:p>
          <a:p>
            <a:pPr algn="ctr">
              <a:lnSpc>
                <a:spcPct val="100000"/>
              </a:lnSpc>
            </a:pPr>
            <a:r>
              <a:rPr lang="fr-FR" sz="1000">
                <a:solidFill>
                  <a:srgbClr val="808080"/>
                </a:solidFill>
                <a:latin typeface="Arial"/>
                <a:ea typeface="ＭＳ Ｐゴシック"/>
              </a:rPr>
              <a:t>getDistribution.py</a:t>
            </a:r>
            <a:endParaRPr/>
          </a:p>
        </p:txBody>
      </p:sp>
      <p:sp>
        <p:nvSpPr>
          <p:cNvPr id="434" name="CustomShape 44"/>
          <p:cNvSpPr/>
          <p:nvPr/>
        </p:nvSpPr>
        <p:spPr>
          <a:xfrm>
            <a:off x="3348000" y="4365000"/>
            <a:ext cx="791640" cy="212040"/>
          </a:xfrm>
          <a:prstGeom prst="rect">
            <a:avLst/>
          </a:prstGeom>
        </p:spPr>
        <p:txBody>
          <a:bodyPr bIns="45000" lIns="90000" rIns="90000" tIns="45000"/>
          <a:p>
            <a:pPr algn="ctr">
              <a:lnSpc>
                <a:spcPct val="100000"/>
              </a:lnSpc>
            </a:pPr>
            <a:r>
              <a:rPr lang="fr-FR" sz="800">
                <a:solidFill>
                  <a:srgbClr val="808080"/>
                </a:solidFill>
                <a:latin typeface="Arial"/>
                <a:ea typeface="ＭＳ Ｐゴシック"/>
              </a:rPr>
              <a:t>Chromosome</a:t>
            </a:r>
            <a:endParaRPr/>
          </a:p>
        </p:txBody>
      </p:sp>
      <p:sp>
        <p:nvSpPr>
          <p:cNvPr id="435" name="CustomShape 45"/>
          <p:cNvSpPr/>
          <p:nvPr/>
        </p:nvSpPr>
        <p:spPr>
          <a:xfrm>
            <a:off x="3204000" y="5755320"/>
            <a:ext cx="1367640" cy="547200"/>
          </a:xfrm>
          <a:prstGeom prst="rect">
            <a:avLst/>
          </a:prstGeom>
          <a:ln cap="rnd">
            <a:solidFill>
              <a:srgbClr val="000000"/>
            </a:solidFill>
            <a:custDash>
              <a:ds d="35000" sp="105000"/>
            </a:custDash>
          </a:ln>
        </p:spPr>
        <p:txBody>
          <a:bodyPr bIns="45000" lIns="90000" rIns="90000" tIns="45000"/>
          <a:p>
            <a:pPr algn="ctr">
              <a:lnSpc>
                <a:spcPct val="100000"/>
              </a:lnSpc>
            </a:pPr>
            <a:r>
              <a:rPr lang="fr-FR" sz="1000">
                <a:solidFill>
                  <a:srgbClr val="808080"/>
                </a:solidFill>
                <a:latin typeface="Arial"/>
                <a:ea typeface="ＭＳ Ｐゴシック"/>
              </a:rPr>
              <a:t>getDifferentialExpression.py, only the same strand </a:t>
            </a:r>
            <a:endParaRPr/>
          </a:p>
        </p:txBody>
      </p:sp>
      <p:pic>
        <p:nvPicPr>
          <p:cNvPr descr="" id="436" name="Image 2"/>
          <p:cNvPicPr/>
          <p:nvPr/>
        </p:nvPicPr>
        <p:blipFill>
          <a:blip r:embed="rId1"/>
          <a:stretch>
            <a:fillRect/>
          </a:stretch>
        </p:blipFill>
        <p:spPr>
          <a:xfrm>
            <a:off x="4788000" y="4653000"/>
            <a:ext cx="3790440" cy="1122480"/>
          </a:xfrm>
          <a:prstGeom prst="rect">
            <a:avLst/>
          </a:prstGeom>
        </p:spPr>
      </p:pic>
    </p:spTree>
  </p:cSld>
  <p:timing>
    <p:tnLst>
      <p:par>
        <p:cTn dur="indefinite" id="70" nodeType="tmRoot" restart="never">
          <p:childTnLst>
            <p:seq>
              <p:cTn id="71" nodeType="mainSeq">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7"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Run S-MART workflow in Galaxy</a:t>
            </a:r>
            <a:endParaRPr/>
          </a:p>
        </p:txBody>
      </p:sp>
      <p:sp>
        <p:nvSpPr>
          <p:cNvPr id="438"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439" name="CustomShape 3"/>
          <p:cNvSpPr/>
          <p:nvPr/>
        </p:nvSpPr>
        <p:spPr>
          <a:xfrm>
            <a:off x="1835640" y="3285000"/>
            <a:ext cx="6768360" cy="1511640"/>
          </a:xfrm>
          <a:prstGeom prst="rect">
            <a:avLst/>
          </a:prstGeom>
          <a:ln w="38160">
            <a:solidFill>
              <a:srgbClr val="3366ff"/>
            </a:solidFill>
            <a:round/>
          </a:ln>
        </p:spPr>
      </p:sp>
      <p:sp>
        <p:nvSpPr>
          <p:cNvPr id="440" name="CustomShape 4"/>
          <p:cNvSpPr/>
          <p:nvPr/>
        </p:nvSpPr>
        <p:spPr>
          <a:xfrm>
            <a:off x="1835640" y="5733360"/>
            <a:ext cx="6768360" cy="359640"/>
          </a:xfrm>
          <a:prstGeom prst="rect">
            <a:avLst/>
          </a:prstGeom>
          <a:ln w="38160">
            <a:solidFill>
              <a:srgbClr val="008000"/>
            </a:solidFill>
            <a:round/>
          </a:ln>
        </p:spPr>
      </p:sp>
      <p:sp>
        <p:nvSpPr>
          <p:cNvPr id="441" name="CustomShape 5"/>
          <p:cNvSpPr/>
          <p:nvPr/>
        </p:nvSpPr>
        <p:spPr>
          <a:xfrm>
            <a:off x="3204000" y="5767200"/>
            <a:ext cx="1583640" cy="250200"/>
          </a:xfrm>
          <a:prstGeom prst="rect">
            <a:avLst/>
          </a:prstGeom>
        </p:spPr>
        <p:txBody>
          <a:bodyPr bIns="45000" lIns="90000" rIns="90000" tIns="45000"/>
          <a:p>
            <a:pPr algn="ctr">
              <a:lnSpc>
                <a:spcPct val="100000"/>
              </a:lnSpc>
            </a:pPr>
            <a:r>
              <a:rPr b="1" lang="fr-FR" sz="1050" u="sng">
                <a:solidFill>
                  <a:srgbClr val="008000"/>
                </a:solidFill>
                <a:latin typeface="Arial"/>
                <a:ea typeface="ＭＳ Ｐゴシック"/>
              </a:rPr>
              <a:t>Write in a new history</a:t>
            </a:r>
            <a:endParaRPr/>
          </a:p>
        </p:txBody>
      </p:sp>
      <p:sp>
        <p:nvSpPr>
          <p:cNvPr id="442" name="CustomShape 6"/>
          <p:cNvSpPr/>
          <p:nvPr/>
        </p:nvSpPr>
        <p:spPr>
          <a:xfrm>
            <a:off x="2933640" y="5770440"/>
            <a:ext cx="287640" cy="143640"/>
          </a:xfrm>
          <a:prstGeom prst="rect">
            <a:avLst>
              <a:gd fmla="val 50000" name="adj1"/>
              <a:gd fmla="val 50000" name="adj2"/>
            </a:avLst>
          </a:prstGeom>
          <a:solidFill>
            <a:srgbClr val="008000"/>
          </a:solidFill>
          <a:ln w="9360">
            <a:solidFill>
              <a:srgbClr val="008000"/>
            </a:solidFill>
            <a:round/>
          </a:ln>
        </p:spPr>
      </p:sp>
      <p:sp>
        <p:nvSpPr>
          <p:cNvPr id="443" name="CustomShape 7"/>
          <p:cNvSpPr/>
          <p:nvPr/>
        </p:nvSpPr>
        <p:spPr>
          <a:xfrm>
            <a:off x="2771640" y="4437000"/>
            <a:ext cx="1583640" cy="257760"/>
          </a:xfrm>
          <a:prstGeom prst="rect">
            <a:avLst/>
          </a:prstGeom>
        </p:spPr>
        <p:txBody>
          <a:bodyPr bIns="45000" lIns="90000" rIns="90000" tIns="45000"/>
          <a:p>
            <a:pPr algn="ctr">
              <a:lnSpc>
                <a:spcPct val="100000"/>
              </a:lnSpc>
            </a:pPr>
            <a:r>
              <a:rPr b="1" lang="fr-FR" sz="1100" u="sng">
                <a:solidFill>
                  <a:srgbClr val="3366ff"/>
                </a:solidFill>
                <a:latin typeface="Arial"/>
                <a:ea typeface="ＭＳ Ｐゴシック"/>
              </a:rPr>
              <a:t>Define the parameter</a:t>
            </a:r>
            <a:endParaRPr/>
          </a:p>
        </p:txBody>
      </p:sp>
      <p:sp>
        <p:nvSpPr>
          <p:cNvPr id="444" name="CustomShape 8"/>
          <p:cNvSpPr/>
          <p:nvPr/>
        </p:nvSpPr>
        <p:spPr>
          <a:xfrm>
            <a:off x="2790720" y="4680000"/>
            <a:ext cx="287640" cy="143640"/>
          </a:xfrm>
          <a:prstGeom prst="rect">
            <a:avLst>
              <a:gd fmla="val 50000" name="adj1"/>
              <a:gd fmla="val 50000" name="adj2"/>
            </a:avLst>
          </a:prstGeom>
          <a:solidFill>
            <a:srgbClr val="3366ff"/>
          </a:solidFill>
          <a:ln w="9360">
            <a:solidFill>
              <a:srgbClr val="3366ff"/>
            </a:solidFill>
            <a:round/>
          </a:ln>
        </p:spPr>
      </p:sp>
      <p:sp>
        <p:nvSpPr>
          <p:cNvPr id="445" name="CustomShape 9"/>
          <p:cNvSpPr/>
          <p:nvPr/>
        </p:nvSpPr>
        <p:spPr>
          <a:xfrm>
            <a:off x="1835640" y="1989000"/>
            <a:ext cx="6696360" cy="575640"/>
          </a:xfrm>
          <a:prstGeom prst="rect">
            <a:avLst/>
          </a:prstGeom>
          <a:ln w="38160">
            <a:solidFill>
              <a:srgbClr val="ff0000"/>
            </a:solidFill>
            <a:round/>
          </a:ln>
        </p:spPr>
      </p:sp>
      <p:sp>
        <p:nvSpPr>
          <p:cNvPr id="446" name="CustomShape 10"/>
          <p:cNvSpPr/>
          <p:nvPr/>
        </p:nvSpPr>
        <p:spPr>
          <a:xfrm>
            <a:off x="7524360" y="2185200"/>
            <a:ext cx="935640" cy="303480"/>
          </a:xfrm>
          <a:prstGeom prst="rect">
            <a:avLst/>
          </a:prstGeom>
        </p:spPr>
        <p:txBody>
          <a:bodyPr bIns="45000" lIns="90000" rIns="90000" tIns="45000"/>
          <a:p>
            <a:pPr algn="ctr">
              <a:lnSpc>
                <a:spcPct val="100000"/>
              </a:lnSpc>
            </a:pPr>
            <a:r>
              <a:rPr b="1" lang="fr-FR" sz="1400">
                <a:solidFill>
                  <a:srgbClr val="ff0000"/>
                </a:solidFill>
                <a:latin typeface="Arial"/>
                <a:ea typeface="ＭＳ Ｐゴシック"/>
              </a:rPr>
              <a:t>Step 2</a:t>
            </a:r>
            <a:endParaRPr/>
          </a:p>
        </p:txBody>
      </p:sp>
      <p:sp>
        <p:nvSpPr>
          <p:cNvPr id="447" name="CustomShape 11"/>
          <p:cNvSpPr/>
          <p:nvPr/>
        </p:nvSpPr>
        <p:spPr>
          <a:xfrm>
            <a:off x="1835640" y="1268640"/>
            <a:ext cx="6696360" cy="647640"/>
          </a:xfrm>
          <a:prstGeom prst="rect">
            <a:avLst/>
          </a:prstGeom>
          <a:ln w="38160">
            <a:solidFill>
              <a:srgbClr val="000000"/>
            </a:solidFill>
            <a:round/>
          </a:ln>
        </p:spPr>
      </p:sp>
      <p:sp>
        <p:nvSpPr>
          <p:cNvPr id="448" name="CustomShape 12"/>
          <p:cNvSpPr/>
          <p:nvPr/>
        </p:nvSpPr>
        <p:spPr>
          <a:xfrm>
            <a:off x="7524360" y="1537200"/>
            <a:ext cx="935640" cy="303480"/>
          </a:xfrm>
          <a:prstGeom prst="rect">
            <a:avLst/>
          </a:prstGeom>
        </p:spPr>
        <p:txBody>
          <a:bodyPr bIns="45000" lIns="90000" rIns="90000" tIns="45000"/>
          <a:p>
            <a:pPr algn="ctr">
              <a:lnSpc>
                <a:spcPct val="100000"/>
              </a:lnSpc>
            </a:pPr>
            <a:r>
              <a:rPr b="1" lang="fr-FR" sz="1400">
                <a:solidFill>
                  <a:srgbClr val="000000"/>
                </a:solidFill>
                <a:latin typeface="Arial"/>
                <a:ea typeface="ＭＳ Ｐゴシック"/>
              </a:rPr>
              <a:t>Step 1</a:t>
            </a:r>
            <a:endParaRPr/>
          </a:p>
        </p:txBody>
      </p:sp>
      <p:sp>
        <p:nvSpPr>
          <p:cNvPr id="449" name="CustomShape 13"/>
          <p:cNvSpPr/>
          <p:nvPr/>
        </p:nvSpPr>
        <p:spPr>
          <a:xfrm>
            <a:off x="7524360" y="2833200"/>
            <a:ext cx="935640" cy="303480"/>
          </a:xfrm>
          <a:prstGeom prst="rect">
            <a:avLst/>
          </a:prstGeom>
        </p:spPr>
        <p:txBody>
          <a:bodyPr bIns="45000" lIns="90000" rIns="90000" tIns="45000"/>
          <a:p>
            <a:pPr algn="ctr">
              <a:lnSpc>
                <a:spcPct val="100000"/>
              </a:lnSpc>
            </a:pPr>
            <a:r>
              <a:rPr b="1" lang="fr-FR" sz="1400">
                <a:solidFill>
                  <a:srgbClr val="8a5dff"/>
                </a:solidFill>
                <a:latin typeface="Arial"/>
                <a:ea typeface="ＭＳ Ｐゴシック"/>
              </a:rPr>
              <a:t>Step 3</a:t>
            </a:r>
            <a:endParaRPr/>
          </a:p>
        </p:txBody>
      </p:sp>
      <p:sp>
        <p:nvSpPr>
          <p:cNvPr id="450" name="CustomShape 14"/>
          <p:cNvSpPr/>
          <p:nvPr/>
        </p:nvSpPr>
        <p:spPr>
          <a:xfrm>
            <a:off x="1835640" y="2637000"/>
            <a:ext cx="6696360" cy="575640"/>
          </a:xfrm>
          <a:prstGeom prst="rect">
            <a:avLst/>
          </a:prstGeom>
          <a:ln w="38160">
            <a:solidFill>
              <a:srgbClr val="8a5dff"/>
            </a:solidFill>
            <a:round/>
          </a:ln>
        </p:spPr>
      </p:sp>
      <p:sp>
        <p:nvSpPr>
          <p:cNvPr id="451" name="CustomShape 15"/>
          <p:cNvSpPr/>
          <p:nvPr/>
        </p:nvSpPr>
        <p:spPr>
          <a:xfrm>
            <a:off x="1835640" y="4509000"/>
            <a:ext cx="575640" cy="215640"/>
          </a:xfrm>
          <a:prstGeom prst="rect">
            <a:avLst/>
          </a:prstGeom>
          <a:ln w="19080">
            <a:solidFill>
              <a:srgbClr val="3366ff"/>
            </a:solidFill>
            <a:round/>
          </a:ln>
        </p:spPr>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2"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Run S-MART workflow in Galaxy</a:t>
            </a:r>
            <a:endParaRPr/>
          </a:p>
        </p:txBody>
      </p:sp>
      <p:sp>
        <p:nvSpPr>
          <p:cNvPr id="453"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454" name="Image 15"/>
          <p:cNvPicPr/>
          <p:nvPr/>
        </p:nvPicPr>
        <p:blipFill>
          <a:blip r:embed="rId1"/>
          <a:stretch>
            <a:fillRect/>
          </a:stretch>
        </p:blipFill>
        <p:spPr>
          <a:xfrm>
            <a:off x="251640" y="1124640"/>
            <a:ext cx="8698320" cy="4850640"/>
          </a:xfrm>
          <a:prstGeom prst="rect">
            <a:avLst/>
          </a:prstGeom>
        </p:spPr>
      </p:pic>
      <p:sp>
        <p:nvSpPr>
          <p:cNvPr id="455" name="CustomShape 3"/>
          <p:cNvSpPr/>
          <p:nvPr/>
        </p:nvSpPr>
        <p:spPr>
          <a:xfrm>
            <a:off x="3420000" y="3357000"/>
            <a:ext cx="287640" cy="575640"/>
          </a:xfrm>
          <a:prstGeom prst="rect">
            <a:avLst/>
          </a:prstGeom>
          <a:solidFill>
            <a:srgbClr val="3366ff"/>
          </a:solidFill>
          <a:ln w="9360">
            <a:solidFill>
              <a:srgbClr val="3366ff"/>
            </a:solidFill>
            <a:round/>
          </a:ln>
        </p:spPr>
      </p:sp>
      <p:sp>
        <p:nvSpPr>
          <p:cNvPr id="456" name="CustomShape 4"/>
          <p:cNvSpPr/>
          <p:nvPr/>
        </p:nvSpPr>
        <p:spPr>
          <a:xfrm>
            <a:off x="2195640" y="4005000"/>
            <a:ext cx="2736000" cy="303480"/>
          </a:xfrm>
          <a:prstGeom prst="rect">
            <a:avLst/>
          </a:prstGeom>
        </p:spPr>
        <p:txBody>
          <a:bodyPr bIns="45000" lIns="90000" rIns="90000" tIns="45000"/>
          <a:p>
            <a:pPr algn="ctr">
              <a:lnSpc>
                <a:spcPct val="100000"/>
              </a:lnSpc>
            </a:pPr>
            <a:r>
              <a:rPr lang="fr-FR" sz="1400" u="sng">
                <a:solidFill>
                  <a:srgbClr val="808080"/>
                </a:solidFill>
                <a:latin typeface="Arial"/>
                <a:ea typeface="ＭＳ Ｐゴシック"/>
              </a:rPr>
              <a:t>Submit to run the workflow</a:t>
            </a: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7"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Run S-MART workflow in Galaxy</a:t>
            </a:r>
            <a:endParaRPr/>
          </a:p>
        </p:txBody>
      </p:sp>
      <p:sp>
        <p:nvSpPr>
          <p:cNvPr id="458"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459" name="CustomShape 3"/>
          <p:cNvSpPr/>
          <p:nvPr/>
        </p:nvSpPr>
        <p:spPr>
          <a:xfrm>
            <a:off x="5292000" y="5085360"/>
            <a:ext cx="3384000" cy="359640"/>
          </a:xfrm>
          <a:prstGeom prst="rect">
            <a:avLst/>
          </a:prstGeom>
          <a:ln w="38160">
            <a:solidFill>
              <a:srgbClr val="000000"/>
            </a:solidFill>
            <a:round/>
          </a:ln>
        </p:spPr>
      </p:sp>
      <p:sp>
        <p:nvSpPr>
          <p:cNvPr id="460" name="CustomShape 4"/>
          <p:cNvSpPr/>
          <p:nvPr/>
        </p:nvSpPr>
        <p:spPr>
          <a:xfrm>
            <a:off x="5292000" y="4653000"/>
            <a:ext cx="3384000" cy="359640"/>
          </a:xfrm>
          <a:prstGeom prst="rect">
            <a:avLst/>
          </a:prstGeom>
          <a:ln w="38160">
            <a:solidFill>
              <a:srgbClr val="3366ff"/>
            </a:solidFill>
            <a:round/>
          </a:ln>
        </p:spPr>
      </p:sp>
      <p:sp>
        <p:nvSpPr>
          <p:cNvPr id="461" name="CustomShape 5"/>
          <p:cNvSpPr/>
          <p:nvPr/>
        </p:nvSpPr>
        <p:spPr>
          <a:xfrm>
            <a:off x="5292000" y="4005000"/>
            <a:ext cx="3384000" cy="575640"/>
          </a:xfrm>
          <a:prstGeom prst="rect">
            <a:avLst/>
          </a:prstGeom>
          <a:ln w="38160">
            <a:solidFill>
              <a:srgbClr val="ff0000"/>
            </a:solidFill>
            <a:round/>
          </a:ln>
        </p:spPr>
      </p:sp>
      <p:sp>
        <p:nvSpPr>
          <p:cNvPr id="462" name="CustomShape 6"/>
          <p:cNvSpPr/>
          <p:nvPr/>
        </p:nvSpPr>
        <p:spPr>
          <a:xfrm>
            <a:off x="5292000" y="3429000"/>
            <a:ext cx="3384000" cy="575640"/>
          </a:xfrm>
          <a:prstGeom prst="rect">
            <a:avLst/>
          </a:prstGeom>
          <a:ln w="38160">
            <a:solidFill>
              <a:srgbClr val="008000"/>
            </a:solidFill>
            <a:round/>
          </a:ln>
        </p:spPr>
      </p:sp>
      <p:sp>
        <p:nvSpPr>
          <p:cNvPr id="463" name="CustomShape 7"/>
          <p:cNvSpPr/>
          <p:nvPr/>
        </p:nvSpPr>
        <p:spPr>
          <a:xfrm>
            <a:off x="4140000" y="5157360"/>
            <a:ext cx="935640" cy="303480"/>
          </a:xfrm>
          <a:prstGeom prst="rect">
            <a:avLst/>
          </a:prstGeom>
        </p:spPr>
        <p:txBody>
          <a:bodyPr bIns="45000" lIns="90000" rIns="90000" tIns="45000"/>
          <a:p>
            <a:pPr algn="ctr">
              <a:lnSpc>
                <a:spcPct val="100000"/>
              </a:lnSpc>
            </a:pPr>
            <a:r>
              <a:rPr b="1" lang="fr-FR" sz="1400">
                <a:solidFill>
                  <a:srgbClr val="000000"/>
                </a:solidFill>
                <a:latin typeface="Arial"/>
                <a:ea typeface="ＭＳ Ｐゴシック"/>
              </a:rPr>
              <a:t>Step 1</a:t>
            </a:r>
            <a:endParaRPr/>
          </a:p>
        </p:txBody>
      </p:sp>
      <p:sp>
        <p:nvSpPr>
          <p:cNvPr id="464" name="CustomShape 8"/>
          <p:cNvSpPr/>
          <p:nvPr/>
        </p:nvSpPr>
        <p:spPr>
          <a:xfrm>
            <a:off x="4140000" y="4705560"/>
            <a:ext cx="935640" cy="303480"/>
          </a:xfrm>
          <a:prstGeom prst="rect">
            <a:avLst/>
          </a:prstGeom>
        </p:spPr>
        <p:txBody>
          <a:bodyPr bIns="45000" lIns="90000" rIns="90000" tIns="45000"/>
          <a:p>
            <a:pPr algn="ctr">
              <a:lnSpc>
                <a:spcPct val="100000"/>
              </a:lnSpc>
            </a:pPr>
            <a:r>
              <a:rPr b="1" lang="fr-FR" sz="1400">
                <a:solidFill>
                  <a:srgbClr val="3366ff"/>
                </a:solidFill>
                <a:latin typeface="Arial"/>
                <a:ea typeface="ＭＳ Ｐゴシック"/>
              </a:rPr>
              <a:t>Step 2</a:t>
            </a:r>
            <a:endParaRPr/>
          </a:p>
        </p:txBody>
      </p:sp>
      <p:sp>
        <p:nvSpPr>
          <p:cNvPr id="465" name="CustomShape 9"/>
          <p:cNvSpPr/>
          <p:nvPr/>
        </p:nvSpPr>
        <p:spPr>
          <a:xfrm>
            <a:off x="4140000" y="4129200"/>
            <a:ext cx="935640" cy="303480"/>
          </a:xfrm>
          <a:prstGeom prst="rect">
            <a:avLst/>
          </a:prstGeom>
        </p:spPr>
        <p:txBody>
          <a:bodyPr bIns="45000" lIns="90000" rIns="90000" tIns="45000"/>
          <a:p>
            <a:pPr algn="ctr">
              <a:lnSpc>
                <a:spcPct val="100000"/>
              </a:lnSpc>
            </a:pPr>
            <a:r>
              <a:rPr b="1" lang="fr-FR" sz="1400">
                <a:solidFill>
                  <a:srgbClr val="ff0000"/>
                </a:solidFill>
                <a:latin typeface="Arial"/>
                <a:ea typeface="ＭＳ Ｐゴシック"/>
              </a:rPr>
              <a:t>Step 3</a:t>
            </a:r>
            <a:endParaRPr/>
          </a:p>
        </p:txBody>
      </p:sp>
      <p:sp>
        <p:nvSpPr>
          <p:cNvPr id="466" name="CustomShape 10"/>
          <p:cNvSpPr/>
          <p:nvPr/>
        </p:nvSpPr>
        <p:spPr>
          <a:xfrm>
            <a:off x="4140000" y="3553200"/>
            <a:ext cx="935640" cy="303480"/>
          </a:xfrm>
          <a:prstGeom prst="rect">
            <a:avLst/>
          </a:prstGeom>
        </p:spPr>
        <p:txBody>
          <a:bodyPr bIns="45000" lIns="90000" rIns="90000" tIns="45000"/>
          <a:p>
            <a:pPr algn="ctr">
              <a:lnSpc>
                <a:spcPct val="100000"/>
              </a:lnSpc>
            </a:pPr>
            <a:r>
              <a:rPr b="1" lang="fr-FR" sz="1400">
                <a:solidFill>
                  <a:srgbClr val="008000"/>
                </a:solidFill>
                <a:latin typeface="Arial"/>
                <a:ea typeface="ＭＳ Ｐゴシック"/>
              </a:rPr>
              <a:t>Step 4</a:t>
            </a:r>
            <a:endParaRPr/>
          </a:p>
        </p:txBody>
      </p:sp>
      <p:sp>
        <p:nvSpPr>
          <p:cNvPr id="467" name="CustomShape 11"/>
          <p:cNvSpPr/>
          <p:nvPr/>
        </p:nvSpPr>
        <p:spPr>
          <a:xfrm>
            <a:off x="4140000" y="2853000"/>
            <a:ext cx="935640" cy="303480"/>
          </a:xfrm>
          <a:prstGeom prst="rect">
            <a:avLst/>
          </a:prstGeom>
        </p:spPr>
        <p:txBody>
          <a:bodyPr bIns="45000" lIns="90000" rIns="90000" tIns="45000"/>
          <a:p>
            <a:pPr algn="ctr">
              <a:lnSpc>
                <a:spcPct val="100000"/>
              </a:lnSpc>
            </a:pPr>
            <a:r>
              <a:rPr b="1" lang="fr-FR" sz="1400">
                <a:solidFill>
                  <a:srgbClr val="ff8181"/>
                </a:solidFill>
                <a:latin typeface="Arial"/>
                <a:ea typeface="ＭＳ Ｐゴシック"/>
              </a:rPr>
              <a:t>Step 5</a:t>
            </a:r>
            <a:endParaRPr/>
          </a:p>
        </p:txBody>
      </p:sp>
      <p:sp>
        <p:nvSpPr>
          <p:cNvPr id="468" name="CustomShape 12"/>
          <p:cNvSpPr/>
          <p:nvPr/>
        </p:nvSpPr>
        <p:spPr>
          <a:xfrm>
            <a:off x="4932000" y="4797000"/>
            <a:ext cx="215640" cy="143640"/>
          </a:xfrm>
          <a:prstGeom prst="rect">
            <a:avLst>
              <a:gd fmla="val 50000" name="adj1"/>
              <a:gd fmla="val 50000" name="adj2"/>
            </a:avLst>
          </a:prstGeom>
          <a:solidFill>
            <a:srgbClr val="3366ff"/>
          </a:solidFill>
        </p:spPr>
      </p:sp>
      <p:sp>
        <p:nvSpPr>
          <p:cNvPr id="469" name="CustomShape 13"/>
          <p:cNvSpPr/>
          <p:nvPr/>
        </p:nvSpPr>
        <p:spPr>
          <a:xfrm>
            <a:off x="4932000" y="5229360"/>
            <a:ext cx="215640" cy="143640"/>
          </a:xfrm>
          <a:prstGeom prst="rect">
            <a:avLst>
              <a:gd fmla="val 50000" name="adj1"/>
              <a:gd fmla="val 50000" name="adj2"/>
            </a:avLst>
          </a:prstGeom>
          <a:solidFill>
            <a:srgbClr val="000000"/>
          </a:solidFill>
        </p:spPr>
      </p:sp>
      <p:sp>
        <p:nvSpPr>
          <p:cNvPr id="470" name="CustomShape 14"/>
          <p:cNvSpPr/>
          <p:nvPr/>
        </p:nvSpPr>
        <p:spPr>
          <a:xfrm>
            <a:off x="4932000" y="3645000"/>
            <a:ext cx="215640" cy="143640"/>
          </a:xfrm>
          <a:prstGeom prst="rect">
            <a:avLst>
              <a:gd fmla="val 50000" name="adj1"/>
              <a:gd fmla="val 50000" name="adj2"/>
            </a:avLst>
          </a:prstGeom>
          <a:solidFill>
            <a:srgbClr val="008000"/>
          </a:solidFill>
          <a:ln w="9360">
            <a:solidFill>
              <a:srgbClr val="008000"/>
            </a:solidFill>
            <a:round/>
          </a:ln>
        </p:spPr>
      </p:sp>
      <p:sp>
        <p:nvSpPr>
          <p:cNvPr id="471" name="CustomShape 15"/>
          <p:cNvSpPr/>
          <p:nvPr/>
        </p:nvSpPr>
        <p:spPr>
          <a:xfrm>
            <a:off x="4932000" y="4221000"/>
            <a:ext cx="215640" cy="143640"/>
          </a:xfrm>
          <a:prstGeom prst="rect">
            <a:avLst>
              <a:gd fmla="val 50000" name="adj1"/>
              <a:gd fmla="val 50000" name="adj2"/>
            </a:avLst>
          </a:prstGeom>
          <a:solidFill>
            <a:srgbClr val="ff0000"/>
          </a:solidFill>
        </p:spPr>
      </p:sp>
      <p:sp>
        <p:nvSpPr>
          <p:cNvPr id="472" name="CustomShape 16"/>
          <p:cNvSpPr/>
          <p:nvPr/>
        </p:nvSpPr>
        <p:spPr>
          <a:xfrm>
            <a:off x="4932000" y="2925000"/>
            <a:ext cx="215640" cy="143640"/>
          </a:xfrm>
          <a:prstGeom prst="rect">
            <a:avLst>
              <a:gd fmla="val 50000" name="adj1"/>
              <a:gd fmla="val 50000" name="adj2"/>
            </a:avLst>
          </a:prstGeom>
          <a:solidFill>
            <a:srgbClr val="ff8181"/>
          </a:solidFill>
        </p:spPr>
      </p:sp>
      <p:sp>
        <p:nvSpPr>
          <p:cNvPr id="473" name="CustomShape 17"/>
          <p:cNvSpPr/>
          <p:nvPr/>
        </p:nvSpPr>
        <p:spPr>
          <a:xfrm>
            <a:off x="5292000" y="2781000"/>
            <a:ext cx="3384000" cy="575640"/>
          </a:xfrm>
          <a:prstGeom prst="rect">
            <a:avLst/>
          </a:prstGeom>
          <a:ln w="38160">
            <a:solidFill>
              <a:srgbClr val="ff8181"/>
            </a:solidFill>
            <a:round/>
          </a:ln>
        </p:spPr>
      </p:sp>
      <p:sp>
        <p:nvSpPr>
          <p:cNvPr id="474" name="CustomShape 18"/>
          <p:cNvSpPr/>
          <p:nvPr/>
        </p:nvSpPr>
        <p:spPr>
          <a:xfrm>
            <a:off x="5292000" y="2133000"/>
            <a:ext cx="3384000" cy="575640"/>
          </a:xfrm>
          <a:prstGeom prst="rect">
            <a:avLst/>
          </a:prstGeom>
          <a:ln w="38160">
            <a:solidFill>
              <a:srgbClr val="660066"/>
            </a:solidFill>
            <a:round/>
          </a:ln>
        </p:spPr>
      </p:sp>
      <p:sp>
        <p:nvSpPr>
          <p:cNvPr id="475" name="CustomShape 19"/>
          <p:cNvSpPr/>
          <p:nvPr/>
        </p:nvSpPr>
        <p:spPr>
          <a:xfrm>
            <a:off x="4140000" y="2277000"/>
            <a:ext cx="935640" cy="303480"/>
          </a:xfrm>
          <a:prstGeom prst="rect">
            <a:avLst/>
          </a:prstGeom>
        </p:spPr>
        <p:txBody>
          <a:bodyPr bIns="45000" lIns="90000" rIns="90000" tIns="45000"/>
          <a:p>
            <a:pPr algn="ctr">
              <a:lnSpc>
                <a:spcPct val="100000"/>
              </a:lnSpc>
            </a:pPr>
            <a:r>
              <a:rPr b="1" lang="fr-FR" sz="1400">
                <a:solidFill>
                  <a:srgbClr val="660066"/>
                </a:solidFill>
                <a:latin typeface="Arial"/>
                <a:ea typeface="ＭＳ Ｐゴシック"/>
              </a:rPr>
              <a:t>Step 6</a:t>
            </a:r>
            <a:endParaRPr/>
          </a:p>
        </p:txBody>
      </p:sp>
      <p:sp>
        <p:nvSpPr>
          <p:cNvPr id="476" name="CustomShape 20"/>
          <p:cNvSpPr/>
          <p:nvPr/>
        </p:nvSpPr>
        <p:spPr>
          <a:xfrm>
            <a:off x="4932000" y="2349000"/>
            <a:ext cx="215640" cy="143640"/>
          </a:xfrm>
          <a:prstGeom prst="rect">
            <a:avLst>
              <a:gd fmla="val 50000" name="adj1"/>
              <a:gd fmla="val 50000" name="adj2"/>
            </a:avLst>
          </a:prstGeom>
          <a:solidFill>
            <a:srgbClr val="660066"/>
          </a:solidFill>
        </p:spPr>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7"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Edit S-MART workflow in Galaxy</a:t>
            </a:r>
            <a:endParaRPr/>
          </a:p>
        </p:txBody>
      </p:sp>
      <p:sp>
        <p:nvSpPr>
          <p:cNvPr id="478"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479" name="Image 2"/>
          <p:cNvPicPr/>
          <p:nvPr/>
        </p:nvPicPr>
        <p:blipFill>
          <a:blip r:embed="rId1"/>
          <a:stretch>
            <a:fillRect/>
          </a:stretch>
        </p:blipFill>
        <p:spPr>
          <a:xfrm>
            <a:off x="251640" y="908640"/>
            <a:ext cx="3240000" cy="1944000"/>
          </a:xfrm>
          <a:prstGeom prst="rect">
            <a:avLst/>
          </a:prstGeom>
        </p:spPr>
      </p:pic>
      <p:sp>
        <p:nvSpPr>
          <p:cNvPr id="480" name="CustomShape 3"/>
          <p:cNvSpPr/>
          <p:nvPr/>
        </p:nvSpPr>
        <p:spPr>
          <a:xfrm>
            <a:off x="3564000" y="2368800"/>
            <a:ext cx="252720" cy="687240"/>
          </a:xfrm>
          <a:prstGeom prst="rect">
            <a:avLst>
              <a:gd fmla="val 50000" name="adj1"/>
              <a:gd fmla="val 50000" name="adj2"/>
            </a:avLst>
          </a:prstGeom>
          <a:solidFill>
            <a:srgbClr val="ff0000"/>
          </a:solidFill>
        </p:spPr>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1"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Edit S-MART workflow in Galaxy</a:t>
            </a:r>
            <a:endParaRPr/>
          </a:p>
        </p:txBody>
      </p:sp>
      <p:sp>
        <p:nvSpPr>
          <p:cNvPr id="482"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483" name="CustomShape 3"/>
          <p:cNvSpPr/>
          <p:nvPr/>
        </p:nvSpPr>
        <p:spPr>
          <a:xfrm>
            <a:off x="6804360" y="2565000"/>
            <a:ext cx="1295640" cy="1007640"/>
          </a:xfrm>
          <a:prstGeom prst="rect">
            <a:avLst/>
          </a:prstGeom>
          <a:ln w="38160">
            <a:solidFill>
              <a:srgbClr val="ff0000"/>
            </a:solidFill>
            <a:round/>
          </a:ln>
        </p:spPr>
      </p:sp>
      <p:sp>
        <p:nvSpPr>
          <p:cNvPr id="484" name="CustomShape 4"/>
          <p:cNvSpPr/>
          <p:nvPr/>
        </p:nvSpPr>
        <p:spPr>
          <a:xfrm>
            <a:off x="7452360" y="3717000"/>
            <a:ext cx="143640" cy="287640"/>
          </a:xfrm>
          <a:prstGeom prst="rect">
            <a:avLst>
              <a:gd fmla="val 50000" name="adj1"/>
              <a:gd fmla="val 50000" name="adj2"/>
            </a:avLst>
          </a:prstGeom>
          <a:solidFill>
            <a:srgbClr val="ff0000"/>
          </a:solidFill>
        </p:spPr>
      </p:sp>
      <p:sp>
        <p:nvSpPr>
          <p:cNvPr id="485" name="CustomShape 5"/>
          <p:cNvSpPr/>
          <p:nvPr/>
        </p:nvSpPr>
        <p:spPr>
          <a:xfrm>
            <a:off x="6948360" y="2565000"/>
            <a:ext cx="1007640" cy="1007640"/>
          </a:xfrm>
          <a:prstGeom prst="rect">
            <a:avLst/>
          </a:prstGeom>
          <a:ln w="9360">
            <a:solidFill>
              <a:srgbClr val="ff0000"/>
            </a:solidFill>
            <a:round/>
          </a:ln>
        </p:spPr>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6"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Edit S-MART workflow in Galaxy</a:t>
            </a:r>
            <a:endParaRPr/>
          </a:p>
        </p:txBody>
      </p:sp>
      <p:sp>
        <p:nvSpPr>
          <p:cNvPr id="487"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8"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Export S-MART workflow from Galaxy</a:t>
            </a:r>
            <a:endParaRPr/>
          </a:p>
        </p:txBody>
      </p:sp>
      <p:sp>
        <p:nvSpPr>
          <p:cNvPr id="489"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490" name="Image 6"/>
          <p:cNvPicPr/>
          <p:nvPr/>
        </p:nvPicPr>
        <p:blipFill>
          <a:blip r:embed="rId1"/>
          <a:stretch>
            <a:fillRect/>
          </a:stretch>
        </p:blipFill>
        <p:spPr>
          <a:xfrm>
            <a:off x="144000" y="2171880"/>
            <a:ext cx="8892000" cy="2481120"/>
          </a:xfrm>
          <a:prstGeom prst="rect">
            <a:avLst/>
          </a:prstGeom>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TextShape 1"/>
          <p:cNvSpPr txBox="1"/>
          <p:nvPr/>
        </p:nvSpPr>
        <p:spPr>
          <a:xfrm>
            <a:off x="914400" y="18864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Galaxy</a:t>
            </a:r>
            <a:r>
              <a:rPr b="1" lang="fr-FR" sz="4000">
                <a:solidFill>
                  <a:srgbClr val="0059a6"/>
                </a:solidFill>
                <a:latin typeface="Arial"/>
                <a:ea typeface="ＭＳ Ｐゴシック"/>
              </a:rPr>
              <a:t>
</a:t>
            </a:r>
            <a:r>
              <a:rPr b="1" lang="fr-FR" sz="2000">
                <a:solidFill>
                  <a:srgbClr val="0059a6"/>
                </a:solidFill>
                <a:latin typeface="Arial"/>
                <a:ea typeface="ＭＳ Ｐゴシック"/>
              </a:rPr>
              <a:t>video tutorials</a:t>
            </a:r>
            <a:endParaRPr/>
          </a:p>
        </p:txBody>
      </p:sp>
      <p:sp>
        <p:nvSpPr>
          <p:cNvPr id="187"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1"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Export S-MART workflow from Galaxy</a:t>
            </a:r>
            <a:endParaRPr/>
          </a:p>
        </p:txBody>
      </p:sp>
      <p:sp>
        <p:nvSpPr>
          <p:cNvPr id="492"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493" name="Image 6"/>
          <p:cNvPicPr/>
          <p:nvPr/>
        </p:nvPicPr>
        <p:blipFill>
          <a:blip r:embed="rId1"/>
          <a:stretch>
            <a:fillRect/>
          </a:stretch>
        </p:blipFill>
        <p:spPr>
          <a:xfrm>
            <a:off x="216000" y="1320840"/>
            <a:ext cx="8748000" cy="4483800"/>
          </a:xfrm>
          <a:prstGeom prst="rect">
            <a:avLst/>
          </a:prstGeom>
        </p:spPr>
      </p:pic>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4"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Import S-MART workflow in Galaxy</a:t>
            </a:r>
            <a:endParaRPr/>
          </a:p>
        </p:txBody>
      </p:sp>
      <p:sp>
        <p:nvSpPr>
          <p:cNvPr id="495"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496" name="Image 8"/>
          <p:cNvPicPr/>
          <p:nvPr/>
        </p:nvPicPr>
        <p:blipFill>
          <a:blip r:embed="rId1"/>
          <a:stretch>
            <a:fillRect/>
          </a:stretch>
        </p:blipFill>
        <p:spPr>
          <a:xfrm>
            <a:off x="144000" y="1989000"/>
            <a:ext cx="8820000" cy="2568600"/>
          </a:xfrm>
          <a:prstGeom prst="rect">
            <a:avLst/>
          </a:prstGeom>
        </p:spPr>
      </p:pic>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7"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Import S-MART workflow in Galaxy</a:t>
            </a:r>
            <a:endParaRPr/>
          </a:p>
        </p:txBody>
      </p:sp>
      <p:sp>
        <p:nvSpPr>
          <p:cNvPr id="498"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499" name="Image 6"/>
          <p:cNvPicPr/>
          <p:nvPr/>
        </p:nvPicPr>
        <p:blipFill>
          <a:blip r:embed="rId1"/>
          <a:stretch>
            <a:fillRect/>
          </a:stretch>
        </p:blipFill>
        <p:spPr>
          <a:xfrm>
            <a:off x="174240" y="1628640"/>
            <a:ext cx="8861760" cy="3695040"/>
          </a:xfrm>
          <a:prstGeom prst="rect">
            <a:avLst/>
          </a:prstGeom>
        </p:spPr>
      </p:pic>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0"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Display S-MART workflow in Galaxy</a:t>
            </a:r>
            <a:endParaRPr/>
          </a:p>
        </p:txBody>
      </p:sp>
      <p:sp>
        <p:nvSpPr>
          <p:cNvPr id="501"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502" name="Image 6"/>
          <p:cNvPicPr/>
          <p:nvPr/>
        </p:nvPicPr>
        <p:blipFill>
          <a:blip r:embed="rId1"/>
          <a:stretch>
            <a:fillRect/>
          </a:stretch>
        </p:blipFill>
        <p:spPr>
          <a:xfrm>
            <a:off x="117000" y="2277000"/>
            <a:ext cx="8847000" cy="2379240"/>
          </a:xfrm>
          <a:prstGeom prst="rect">
            <a:avLst/>
          </a:prstGeom>
        </p:spPr>
      </p:pic>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3"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Display S-MART workflow in Galaxy</a:t>
            </a:r>
            <a:endParaRPr/>
          </a:p>
        </p:txBody>
      </p:sp>
      <p:sp>
        <p:nvSpPr>
          <p:cNvPr id="504"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505" name="Image 7"/>
          <p:cNvPicPr/>
          <p:nvPr/>
        </p:nvPicPr>
        <p:blipFill>
          <a:blip r:embed="rId1"/>
          <a:stretch>
            <a:fillRect/>
          </a:stretch>
        </p:blipFill>
        <p:spPr>
          <a:xfrm>
            <a:off x="5940000" y="3789000"/>
            <a:ext cx="1965240" cy="1728000"/>
          </a:xfrm>
          <a:prstGeom prst="rect">
            <a:avLst/>
          </a:prstGeom>
        </p:spPr>
      </p:pic>
      <p:sp>
        <p:nvSpPr>
          <p:cNvPr id="506" name="CustomShape 3"/>
          <p:cNvSpPr/>
          <p:nvPr/>
        </p:nvSpPr>
        <p:spPr>
          <a:xfrm>
            <a:off x="7719480" y="3141000"/>
            <a:ext cx="226800" cy="520560"/>
          </a:xfrm>
          <a:prstGeom prst="rect">
            <a:avLst>
              <a:gd fmla="val 50000" name="adj1"/>
              <a:gd fmla="val 50000" name="adj2"/>
            </a:avLst>
          </a:prstGeom>
          <a:solidFill>
            <a:srgbClr val="ff0000"/>
          </a:solidFill>
        </p:spPr>
      </p:sp>
      <p:pic>
        <p:nvPicPr>
          <p:cNvPr descr="" id="507" name="Image 9"/>
          <p:cNvPicPr/>
          <p:nvPr/>
        </p:nvPicPr>
        <p:blipFill>
          <a:blip r:embed="rId2"/>
          <a:stretch>
            <a:fillRect/>
          </a:stretch>
        </p:blipFill>
        <p:spPr>
          <a:xfrm>
            <a:off x="146160" y="1628640"/>
            <a:ext cx="8818200" cy="1318680"/>
          </a:xfrm>
          <a:prstGeom prst="rect">
            <a:avLst/>
          </a:prstGeom>
        </p:spPr>
      </p:pic>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8"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Share S-MART workflow in Galaxy</a:t>
            </a:r>
            <a:endParaRPr/>
          </a:p>
        </p:txBody>
      </p:sp>
      <p:sp>
        <p:nvSpPr>
          <p:cNvPr id="509"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510" name="Image 6"/>
          <p:cNvPicPr/>
          <p:nvPr/>
        </p:nvPicPr>
        <p:blipFill>
          <a:blip r:embed="rId1"/>
          <a:stretch>
            <a:fillRect/>
          </a:stretch>
        </p:blipFill>
        <p:spPr>
          <a:xfrm>
            <a:off x="144360" y="2197080"/>
            <a:ext cx="8892000" cy="2383560"/>
          </a:xfrm>
          <a:prstGeom prst="rect">
            <a:avLst/>
          </a:prstGeom>
        </p:spPr>
      </p:pic>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1" name="TextShape 1"/>
          <p:cNvSpPr txBox="1"/>
          <p:nvPr/>
        </p:nvSpPr>
        <p:spPr>
          <a:xfrm>
            <a:off x="914400" y="274680"/>
            <a:ext cx="7772040" cy="561600"/>
          </a:xfrm>
          <a:prstGeom prst="rect">
            <a:avLst/>
          </a:prstGeom>
        </p:spPr>
        <p:txBody>
          <a:bodyPr anchor="ctr"/>
          <a:p>
            <a:pPr algn="ctr">
              <a:lnSpc>
                <a:spcPct val="100000"/>
              </a:lnSpc>
            </a:pPr>
            <a:r>
              <a:rPr b="1" lang="fr-FR" sz="3600">
                <a:solidFill>
                  <a:srgbClr val="0059a6"/>
                </a:solidFill>
                <a:latin typeface="Arial"/>
                <a:ea typeface="ＭＳ Ｐゴシック"/>
              </a:rPr>
              <a:t>Share S-MART workflows in Galaxy</a:t>
            </a:r>
            <a:endParaRPr/>
          </a:p>
        </p:txBody>
      </p:sp>
      <p:sp>
        <p:nvSpPr>
          <p:cNvPr id="512"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pic>
        <p:nvPicPr>
          <p:cNvPr descr="" id="513" name="Image 6"/>
          <p:cNvPicPr/>
          <p:nvPr/>
        </p:nvPicPr>
        <p:blipFill>
          <a:blip r:embed="rId1"/>
          <a:stretch>
            <a:fillRect/>
          </a:stretch>
        </p:blipFill>
        <p:spPr>
          <a:xfrm>
            <a:off x="140400" y="2031840"/>
            <a:ext cx="8823600" cy="2692800"/>
          </a:xfrm>
          <a:prstGeom prst="rect">
            <a:avLst/>
          </a:prstGeom>
        </p:spPr>
      </p:pic>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4" name="TextShape 1"/>
          <p:cNvSpPr txBox="1"/>
          <p:nvPr/>
        </p:nvSpPr>
        <p:spPr>
          <a:xfrm>
            <a:off x="152280" y="6248520"/>
            <a:ext cx="3987360" cy="456840"/>
          </a:xfrm>
          <a:prstGeom prst="rect">
            <a:avLst/>
          </a:prstGeom>
        </p:spPr>
        <p:txBody>
          <a:bodyPr bIns="45000" lIns="90000" rIns="90000" tIns="45000"/>
          <a:p>
            <a:pPr>
              <a:lnSpc>
                <a:spcPct val="100000"/>
              </a:lnSpc>
            </a:pPr>
            <a:r>
              <a:rPr lang="fr-FR" sz="1400">
                <a:solidFill>
                  <a:srgbClr val="ffffff"/>
                </a:solidFill>
                <a:latin typeface="Arial"/>
                <a:ea typeface="ＭＳ Ｐゴシック"/>
              </a:rPr>
              <a:t>URGI-LILLE, Galaxy, 6/26/2012         yluo@versailles.inra.fr</a:t>
            </a:r>
            <a:endParaRPr/>
          </a:p>
        </p:txBody>
      </p:sp>
      <p:sp>
        <p:nvSpPr>
          <p:cNvPr id="515" name="TextShape 2"/>
          <p:cNvSpPr txBox="1"/>
          <p:nvPr/>
        </p:nvSpPr>
        <p:spPr>
          <a:xfrm>
            <a:off x="685800" y="1494000"/>
            <a:ext cx="7772040" cy="1142640"/>
          </a:xfrm>
          <a:prstGeom prst="rect">
            <a:avLst/>
          </a:prstGeom>
        </p:spPr>
        <p:txBody>
          <a:bodyPr anchor="ctr"/>
          <a:p>
            <a:pPr algn="ctr">
              <a:lnSpc>
                <a:spcPct val="100000"/>
              </a:lnSpc>
            </a:pPr>
            <a:r>
              <a:rPr b="1" lang="fr-FR" sz="4000">
                <a:solidFill>
                  <a:srgbClr val="0059a6"/>
                </a:solidFill>
                <a:latin typeface="Arial"/>
                <a:ea typeface="ＭＳ Ｐゴシック"/>
              </a:rPr>
              <a:t>
</a:t>
            </a:r>
            <a:r>
              <a:rPr b="1" lang="fr-FR" sz="4000">
                <a:solidFill>
                  <a:srgbClr val="0059a6"/>
                </a:solidFill>
                <a:latin typeface="Arial"/>
                <a:ea typeface="ＭＳ Ｐゴシック"/>
              </a:rPr>
              <a:t>Thank you for your attention !!!</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Galaxy tools</a:t>
            </a:r>
            <a:endParaRPr/>
          </a:p>
        </p:txBody>
      </p:sp>
      <p:sp>
        <p:nvSpPr>
          <p:cNvPr id="189" name="TextShape 2"/>
          <p:cNvSpPr txBox="1"/>
          <p:nvPr/>
        </p:nvSpPr>
        <p:spPr>
          <a:xfrm>
            <a:off x="467640" y="1052640"/>
            <a:ext cx="8229240" cy="5256360"/>
          </a:xfrm>
          <a:prstGeom prst="rect">
            <a:avLst/>
          </a:prstGeom>
        </p:spPr>
        <p:txBody>
          <a:bodyPr/>
          <a:p>
            <a:pPr>
              <a:lnSpc>
                <a:spcPct val="100000"/>
              </a:lnSpc>
              <a:buFont typeface="StarSymbol"/>
              <a:buChar char=""/>
            </a:pPr>
            <a:r>
              <a:rPr b="1" lang="fr-FR" sz="2000">
                <a:solidFill>
                  <a:srgbClr val="0059a6"/>
                </a:solidFill>
                <a:latin typeface="Arial"/>
                <a:ea typeface="ＭＳ Ｐゴシック"/>
              </a:rPr>
              <a:t>NGS (Illumina, Roche-454, AB-SOLiD)</a:t>
            </a:r>
            <a:r>
              <a:rPr b="1" lang="fr-FR" sz="2000">
                <a:solidFill>
                  <a:srgbClr val="0059a6"/>
                </a:solidFill>
                <a:latin typeface="Arial"/>
                <a:ea typeface="ＭＳ Ｐゴシック"/>
              </a:rPr>
              <a:t>
</a:t>
            </a:r>
            <a:r>
              <a:rPr lang="fr-FR" sz="1400">
                <a:solidFill>
                  <a:srgbClr val="0059a6"/>
                </a:solidFill>
                <a:latin typeface="Arial"/>
                <a:ea typeface="ＭＳ Ｐゴシック"/>
              </a:rPr>
              <a:t>- QC manipulation </a:t>
            </a:r>
            <a:r>
              <a:rPr lang="fr-FR" sz="1400">
                <a:solidFill>
                  <a:srgbClr val="0059a6"/>
                </a:solidFill>
                <a:latin typeface="Arial"/>
                <a:ea typeface="ＭＳ Ｐゴシック"/>
              </a:rPr>
              <a:t>
</a:t>
            </a:r>
            <a:r>
              <a:rPr lang="fr-FR" sz="1400">
                <a:solidFill>
                  <a:srgbClr val="0059a6"/>
                </a:solidFill>
                <a:latin typeface="Arial"/>
                <a:ea typeface="ＭＳ Ｐゴシック"/>
              </a:rPr>
              <a:t>- mapping (BWA/Bowtie)</a:t>
            </a:r>
            <a:r>
              <a:rPr lang="fr-FR" sz="1400">
                <a:solidFill>
                  <a:srgbClr val="0059a6"/>
                </a:solidFill>
                <a:latin typeface="Arial"/>
                <a:ea typeface="ＭＳ Ｐゴシック"/>
              </a:rPr>
              <a:t>
</a:t>
            </a:r>
            <a:r>
              <a:rPr lang="fr-FR" sz="1400">
                <a:solidFill>
                  <a:srgbClr val="0059a6"/>
                </a:solidFill>
                <a:latin typeface="Arial"/>
                <a:ea typeface="ＭＳ Ｐゴシック"/>
              </a:rPr>
              <a:t>- SAM tools</a:t>
            </a:r>
            <a:r>
              <a:rPr lang="fr-FR" sz="1400">
                <a:solidFill>
                  <a:srgbClr val="0059a6"/>
                </a:solidFill>
                <a:latin typeface="Arial"/>
                <a:ea typeface="ＭＳ Ｐゴシック"/>
              </a:rPr>
              <a:t>
</a:t>
            </a:r>
            <a:r>
              <a:rPr lang="fr-FR" sz="1400">
                <a:solidFill>
                  <a:srgbClr val="0059a6"/>
                </a:solidFill>
                <a:latin typeface="Arial"/>
                <a:ea typeface="ＭＳ Ｐゴシック"/>
              </a:rPr>
              <a:t>- Indel analysis</a:t>
            </a:r>
            <a:r>
              <a:rPr lang="fr-FR" sz="1400">
                <a:solidFill>
                  <a:srgbClr val="0059a6"/>
                </a:solidFill>
                <a:latin typeface="Arial"/>
                <a:ea typeface="ＭＳ Ｐゴシック"/>
              </a:rPr>
              <a:t>
</a:t>
            </a:r>
            <a:r>
              <a:rPr lang="fr-FR" sz="1400">
                <a:solidFill>
                  <a:srgbClr val="0059a6"/>
                </a:solidFill>
                <a:latin typeface="Arial"/>
                <a:ea typeface="ＭＳ Ｐゴシック"/>
              </a:rPr>
              <a:t>- RNA analysis</a:t>
            </a:r>
            <a:r>
              <a:rPr lang="fr-FR" sz="1400">
                <a:solidFill>
                  <a:srgbClr val="0059a6"/>
                </a:solidFill>
                <a:latin typeface="Arial"/>
                <a:ea typeface="ＭＳ Ｐゴシック"/>
              </a:rPr>
              <a:t>
</a:t>
            </a:r>
            <a:r>
              <a:rPr lang="fr-FR" sz="1400">
                <a:solidFill>
                  <a:srgbClr val="0059a6"/>
                </a:solidFill>
                <a:latin typeface="Arial"/>
                <a:ea typeface="ＭＳ Ｐゴシック"/>
              </a:rPr>
              <a:t>- …</a:t>
            </a:r>
            <a:endParaRPr/>
          </a:p>
          <a:p>
            <a:pPr>
              <a:lnSpc>
                <a:spcPct val="100000"/>
              </a:lnSpc>
              <a:buFont typeface="StarSymbol"/>
              <a:buChar char=""/>
            </a:pPr>
            <a:r>
              <a:rPr b="1" lang="fr-FR" sz="2000">
                <a:solidFill>
                  <a:srgbClr val="0059a6"/>
                </a:solidFill>
                <a:latin typeface="Arial"/>
                <a:ea typeface="ＭＳ Ｐゴシック"/>
              </a:rPr>
              <a:t>SNP</a:t>
            </a:r>
            <a:r>
              <a:rPr b="1" lang="fr-FR">
                <a:solidFill>
                  <a:srgbClr val="0059a6"/>
                </a:solidFill>
                <a:latin typeface="Arial"/>
                <a:ea typeface="ＭＳ Ｐゴシック"/>
              </a:rPr>
              <a:t>
</a:t>
            </a:r>
            <a:r>
              <a:rPr lang="fr-FR" sz="1400">
                <a:solidFill>
                  <a:srgbClr val="0059a6"/>
                </a:solidFill>
                <a:latin typeface="Arial"/>
                <a:ea typeface="ＭＳ Ｐゴシック"/>
              </a:rPr>
              <a:t>- Filters (Varscan)</a:t>
            </a:r>
            <a:r>
              <a:rPr lang="fr-FR" sz="1400">
                <a:solidFill>
                  <a:srgbClr val="0059a6"/>
                </a:solidFill>
                <a:latin typeface="Arial"/>
                <a:ea typeface="ＭＳ Ｐゴシック"/>
              </a:rPr>
              <a:t>
</a:t>
            </a:r>
            <a:r>
              <a:rPr lang="fr-FR" sz="1400">
                <a:solidFill>
                  <a:srgbClr val="0059a6"/>
                </a:solidFill>
                <a:latin typeface="Arial"/>
                <a:ea typeface="ＭＳ Ｐゴシック"/>
              </a:rPr>
              <a:t>- QC, LD plots</a:t>
            </a:r>
            <a:r>
              <a:rPr lang="fr-FR" sz="1400">
                <a:solidFill>
                  <a:srgbClr val="0059a6"/>
                </a:solidFill>
                <a:latin typeface="Arial"/>
                <a:ea typeface="ＭＳ Ｐゴシック"/>
              </a:rPr>
              <a:t>
</a:t>
            </a:r>
            <a:r>
              <a:rPr lang="fr-FR" sz="1400">
                <a:solidFill>
                  <a:srgbClr val="0059a6"/>
                </a:solidFill>
                <a:latin typeface="Arial"/>
                <a:ea typeface="ＭＳ Ｐゴシック"/>
              </a:rPr>
              <a:t>- statistical Models</a:t>
            </a:r>
            <a:endParaRPr/>
          </a:p>
          <a:p>
            <a:pPr>
              <a:lnSpc>
                <a:spcPct val="100000"/>
              </a:lnSpc>
              <a:buFont typeface="StarSymbol"/>
              <a:buChar char=""/>
            </a:pPr>
            <a:r>
              <a:rPr b="1" lang="fr-FR" sz="2000">
                <a:solidFill>
                  <a:srgbClr val="0059a6"/>
                </a:solidFill>
                <a:latin typeface="Arial"/>
                <a:ea typeface="ＭＳ Ｐゴシック"/>
              </a:rPr>
              <a:t>General treatement data</a:t>
            </a:r>
            <a:r>
              <a:rPr b="1" lang="fr-FR">
                <a:solidFill>
                  <a:srgbClr val="0059a6"/>
                </a:solidFill>
                <a:latin typeface="Arial"/>
                <a:ea typeface="ＭＳ Ｐゴシック"/>
              </a:rPr>
              <a:t>
</a:t>
            </a:r>
            <a:r>
              <a:rPr lang="fr-FR" sz="1400">
                <a:solidFill>
                  <a:srgbClr val="0059a6"/>
                </a:solidFill>
                <a:latin typeface="Arial"/>
                <a:ea typeface="ＭＳ Ｐゴシック"/>
              </a:rPr>
              <a:t>- Get Data: upload file, BioMart, DB server, …</a:t>
            </a:r>
            <a:r>
              <a:rPr lang="fr-FR" sz="1400">
                <a:solidFill>
                  <a:srgbClr val="0059a6"/>
                </a:solidFill>
                <a:latin typeface="Arial"/>
                <a:ea typeface="ＭＳ Ｐゴシック"/>
              </a:rPr>
              <a:t>
</a:t>
            </a:r>
            <a:r>
              <a:rPr lang="fr-FR" sz="1400">
                <a:solidFill>
                  <a:srgbClr val="0059a6"/>
                </a:solidFill>
                <a:latin typeface="Arial"/>
                <a:ea typeface="ＭＳ Ｐゴシック"/>
              </a:rPr>
              <a:t>- Text manipulation: add, merge, cut columns, …</a:t>
            </a:r>
            <a:r>
              <a:rPr lang="fr-FR" sz="1400">
                <a:solidFill>
                  <a:srgbClr val="0059a6"/>
                </a:solidFill>
                <a:latin typeface="Arial"/>
                <a:ea typeface="ＭＳ Ｐゴシック"/>
              </a:rPr>
              <a:t>
</a:t>
            </a:r>
            <a:r>
              <a:rPr lang="fr-FR" sz="1400">
                <a:solidFill>
                  <a:srgbClr val="0059a6"/>
                </a:solidFill>
                <a:latin typeface="Arial"/>
                <a:ea typeface="ＭＳ Ｐゴシック"/>
              </a:rPr>
              <a:t>- Fasta manipulation: convert, compute fasta files, …</a:t>
            </a:r>
            <a:r>
              <a:rPr lang="fr-FR" sz="1400">
                <a:solidFill>
                  <a:srgbClr val="0059a6"/>
                </a:solidFill>
                <a:latin typeface="Arial"/>
                <a:ea typeface="ＭＳ Ｐゴシック"/>
              </a:rPr>
              <a:t>
</a:t>
            </a:r>
            <a:r>
              <a:rPr lang="fr-FR" sz="1400">
                <a:solidFill>
                  <a:srgbClr val="0059a6"/>
                </a:solidFill>
                <a:latin typeface="Arial"/>
                <a:ea typeface="ＭＳ Ｐゴシック"/>
              </a:rPr>
              <a:t>- Statistic: summary, count, correlation, …</a:t>
            </a:r>
            <a:r>
              <a:rPr lang="fr-FR" sz="1400">
                <a:solidFill>
                  <a:srgbClr val="0059a6"/>
                </a:solidFill>
                <a:latin typeface="Arial"/>
                <a:ea typeface="ＭＳ Ｐゴシック"/>
              </a:rPr>
              <a:t>
</a:t>
            </a:r>
            <a:r>
              <a:rPr lang="fr-FR" sz="1400">
                <a:solidFill>
                  <a:srgbClr val="0059a6"/>
                </a:solidFill>
                <a:latin typeface="Arial"/>
                <a:ea typeface="ＭＳ Ｐゴシック"/>
              </a:rPr>
              <a:t>- Graph</a:t>
            </a:r>
            <a:r>
              <a:rPr lang="fr-FR" sz="1400">
                <a:solidFill>
                  <a:srgbClr val="0059a6"/>
                </a:solidFill>
                <a:latin typeface="Arial"/>
                <a:ea typeface="ＭＳ Ｐゴシック"/>
              </a:rPr>
              <a:t>
</a:t>
            </a:r>
            <a:r>
              <a:rPr lang="fr-FR" sz="1400">
                <a:solidFill>
                  <a:srgbClr val="0059a6"/>
                </a:solidFill>
                <a:latin typeface="Arial"/>
                <a:ea typeface="ＭＳ Ｐゴシック"/>
              </a:rPr>
              <a:t>- Alignments </a:t>
            </a:r>
            <a:r>
              <a:rPr lang="fr-FR" sz="1400">
                <a:solidFill>
                  <a:srgbClr val="0059a6"/>
                </a:solidFill>
                <a:latin typeface="Arial"/>
                <a:ea typeface="ＭＳ Ｐゴシック"/>
              </a:rPr>
              <a:t>
</a:t>
            </a:r>
            <a:r>
              <a:rPr lang="fr-FR" sz="1400">
                <a:solidFill>
                  <a:srgbClr val="0059a6"/>
                </a:solidFill>
                <a:latin typeface="Arial"/>
                <a:ea typeface="ＭＳ Ｐゴシック"/>
              </a:rPr>
              <a:t>- Evolution</a:t>
            </a:r>
            <a:r>
              <a:rPr lang="fr-FR" sz="1400">
                <a:solidFill>
                  <a:srgbClr val="0059a6"/>
                </a:solidFill>
                <a:latin typeface="Arial"/>
                <a:ea typeface="ＭＳ Ｐゴシック"/>
              </a:rPr>
              <a:t>
</a:t>
            </a:r>
            <a:r>
              <a:rPr lang="fr-FR" sz="1400">
                <a:solidFill>
                  <a:srgbClr val="0059a6"/>
                </a:solidFill>
                <a:latin typeface="Arial"/>
                <a:ea typeface="ＭＳ Ｐゴシック"/>
              </a:rPr>
              <a:t>- Metagenomics</a:t>
            </a:r>
            <a:r>
              <a:rPr lang="fr-FR" sz="1400">
                <a:solidFill>
                  <a:srgbClr val="0059a6"/>
                </a:solidFill>
                <a:latin typeface="Arial"/>
                <a:ea typeface="ＭＳ Ｐゴシック"/>
              </a:rPr>
              <a:t>
</a:t>
            </a:r>
            <a:r>
              <a:rPr lang="fr-FR" sz="1400">
                <a:solidFill>
                  <a:srgbClr val="0059a6"/>
                </a:solidFill>
                <a:latin typeface="Arial"/>
                <a:ea typeface="ＭＳ Ｐゴシック"/>
              </a:rPr>
              <a:t>- …</a:t>
            </a:r>
            <a:endParaRPr/>
          </a:p>
          <a:p>
            <a:pPr>
              <a:lnSpc>
                <a:spcPct val="100000"/>
              </a:lnSpc>
            </a:pPr>
            <a:endParaRPr/>
          </a:p>
        </p:txBody>
      </p:sp>
      <p:sp>
        <p:nvSpPr>
          <p:cNvPr id="190" name="TextShape 3"/>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Existing Tools</a:t>
            </a:r>
            <a:endParaRPr/>
          </a:p>
        </p:txBody>
      </p:sp>
      <p:sp>
        <p:nvSpPr>
          <p:cNvPr id="192" name="TextShape 2"/>
          <p:cNvSpPr txBox="1"/>
          <p:nvPr/>
        </p:nvSpPr>
        <p:spPr>
          <a:xfrm>
            <a:off x="457200" y="1163520"/>
            <a:ext cx="8229240" cy="5073120"/>
          </a:xfrm>
          <a:prstGeom prst="rect">
            <a:avLst/>
          </a:prstGeom>
        </p:spPr>
        <p:txBody>
          <a:bodyPr/>
          <a:p>
            <a:pPr algn="just">
              <a:lnSpc>
                <a:spcPct val="100000"/>
              </a:lnSpc>
              <a:buFont charset="2" typeface="Wingdings"/>
              <a:buChar char=""/>
            </a:pPr>
            <a:r>
              <a:rPr b="1" lang="fr-FR" sz="2000" u="sng">
                <a:solidFill>
                  <a:srgbClr val="ff0000"/>
                </a:solidFill>
                <a:latin typeface="Arial"/>
                <a:ea typeface="ＭＳ Ｐゴシック"/>
              </a:rPr>
              <a:t>FASTX-Toolkit:</a:t>
            </a:r>
            <a:r>
              <a:rPr b="1" lang="fr-FR" sz="2000">
                <a:solidFill>
                  <a:srgbClr val="ff0000"/>
                </a:solidFill>
                <a:latin typeface="Arial"/>
                <a:ea typeface="ＭＳ Ｐゴシック"/>
              </a:rPr>
              <a:t> </a:t>
            </a:r>
            <a:r>
              <a:rPr lang="fr-FR" sz="2000">
                <a:solidFill>
                  <a:srgbClr val="000000"/>
                </a:solidFill>
                <a:latin typeface="Arial"/>
                <a:ea typeface="ＭＳ Ｐゴシック"/>
              </a:rPr>
              <a:t>tools for FASTA / FASTQ files preprocessing.</a:t>
            </a:r>
            <a:endParaRPr/>
          </a:p>
          <a:p>
            <a:pPr algn="just">
              <a:lnSpc>
                <a:spcPct val="100000"/>
              </a:lnSpc>
            </a:pPr>
            <a:endParaRPr/>
          </a:p>
          <a:p>
            <a:pPr algn="just">
              <a:lnSpc>
                <a:spcPct val="100000"/>
              </a:lnSpc>
              <a:buFont charset="2" typeface="Wingdings"/>
              <a:buChar char=""/>
            </a:pPr>
            <a:r>
              <a:rPr b="1" lang="fr-FR" sz="2000" u="sng">
                <a:solidFill>
                  <a:srgbClr val="ff0000"/>
                </a:solidFill>
                <a:latin typeface="Arial"/>
                <a:ea typeface="ＭＳ Ｐゴシック"/>
              </a:rPr>
              <a:t>BWA / Bowtie:</a:t>
            </a:r>
            <a:r>
              <a:rPr b="1" lang="fr-FR" sz="2000">
                <a:solidFill>
                  <a:srgbClr val="0059a6"/>
                </a:solidFill>
                <a:latin typeface="Arial"/>
                <a:ea typeface="ＭＳ Ｐゴシック"/>
              </a:rPr>
              <a:t> </a:t>
            </a:r>
            <a:r>
              <a:rPr lang="fr-FR" sz="2000">
                <a:solidFill>
                  <a:srgbClr val="000000"/>
                </a:solidFill>
                <a:latin typeface="Arial"/>
                <a:ea typeface="ＭＳ Ｐゴシック"/>
              </a:rPr>
              <a:t>mapping softwares, particularly suitable for short reads alignment (in paired-ends or single-ends) against one reference genome (Burrows – Wheeler Alignement tool).</a:t>
            </a:r>
            <a:endParaRPr/>
          </a:p>
          <a:p>
            <a:pPr algn="just">
              <a:lnSpc>
                <a:spcPct val="100000"/>
              </a:lnSpc>
            </a:pPr>
            <a:endParaRPr/>
          </a:p>
          <a:p>
            <a:pPr algn="just">
              <a:lnSpc>
                <a:spcPct val="100000"/>
              </a:lnSpc>
              <a:buFont charset="2" typeface="Wingdings"/>
              <a:buChar char=""/>
            </a:pPr>
            <a:r>
              <a:rPr b="1" lang="fr-FR" sz="2000" u="sng">
                <a:solidFill>
                  <a:srgbClr val="ff0000"/>
                </a:solidFill>
                <a:latin typeface="Arial"/>
                <a:ea typeface="ＭＳ Ｐゴシック"/>
              </a:rPr>
              <a:t>SAMtools:</a:t>
            </a:r>
            <a:r>
              <a:rPr b="1" lang="fr-FR" sz="2000">
                <a:solidFill>
                  <a:srgbClr val="0059a6"/>
                </a:solidFill>
                <a:latin typeface="Arial"/>
                <a:ea typeface="ＭＳ Ｐゴシック"/>
              </a:rPr>
              <a:t> </a:t>
            </a:r>
            <a:r>
              <a:rPr lang="fr-FR" sz="2000">
                <a:solidFill>
                  <a:srgbClr val="000000"/>
                </a:solidFill>
                <a:latin typeface="Arial"/>
                <a:ea typeface="ＭＳ Ｐゴシック"/>
              </a:rPr>
              <a:t>toolkit for working on the output SAM file (BWA, Bowtie, …).</a:t>
            </a:r>
            <a:endParaRPr/>
          </a:p>
          <a:p>
            <a:pPr algn="just">
              <a:lnSpc>
                <a:spcPct val="100000"/>
              </a:lnSpc>
            </a:pPr>
            <a:endParaRPr/>
          </a:p>
          <a:p>
            <a:pPr algn="just">
              <a:lnSpc>
                <a:spcPct val="100000"/>
              </a:lnSpc>
              <a:buFont charset="2" typeface="Wingdings"/>
              <a:buChar char=""/>
            </a:pPr>
            <a:r>
              <a:rPr b="1" lang="fr-FR" sz="2000" u="sng">
                <a:solidFill>
                  <a:srgbClr val="ff0000"/>
                </a:solidFill>
                <a:latin typeface="Arial"/>
                <a:ea typeface="ＭＳ Ｐゴシック"/>
              </a:rPr>
              <a:t>VarScan:</a:t>
            </a:r>
            <a:r>
              <a:rPr b="1" lang="fr-FR" sz="2000">
                <a:solidFill>
                  <a:srgbClr val="0059a6"/>
                </a:solidFill>
                <a:latin typeface="Arial"/>
                <a:ea typeface="ＭＳ Ｐゴシック"/>
              </a:rPr>
              <a:t> </a:t>
            </a:r>
            <a:r>
              <a:rPr lang="fr-FR" sz="2000">
                <a:solidFill>
                  <a:srgbClr val="000000"/>
                </a:solidFill>
                <a:latin typeface="Arial"/>
                <a:ea typeface="ＭＳ Ｐゴシック"/>
              </a:rPr>
              <a:t>software used to filter SNPs and small indels by:</a:t>
            </a:r>
            <a:endParaRPr/>
          </a:p>
          <a:p>
            <a:pPr algn="just" lvl="1">
              <a:lnSpc>
                <a:spcPct val="100000"/>
              </a:lnSpc>
              <a:buSzPct val="45000"/>
              <a:buFont charset="2" typeface="Wingdings"/>
              <a:buChar char=""/>
            </a:pPr>
            <a:r>
              <a:rPr lang="fr-FR">
                <a:solidFill>
                  <a:srgbClr val="000000"/>
                </a:solidFill>
                <a:latin typeface="Arial"/>
                <a:ea typeface="ＭＳ Ｐゴシック"/>
              </a:rPr>
              <a:t>coverage</a:t>
            </a:r>
            <a:endParaRPr/>
          </a:p>
          <a:p>
            <a:pPr algn="just" lvl="1">
              <a:lnSpc>
                <a:spcPct val="100000"/>
              </a:lnSpc>
              <a:buSzPct val="45000"/>
              <a:buFont charset="2" typeface="Wingdings"/>
              <a:buChar char=""/>
            </a:pPr>
            <a:r>
              <a:rPr lang="fr-FR">
                <a:solidFill>
                  <a:srgbClr val="000000"/>
                </a:solidFill>
                <a:latin typeface="Arial"/>
                <a:ea typeface="ＭＳ Ｐゴシック"/>
              </a:rPr>
              <a:t>number of variant</a:t>
            </a:r>
            <a:endParaRPr/>
          </a:p>
          <a:p>
            <a:pPr algn="just" lvl="1">
              <a:lnSpc>
                <a:spcPct val="100000"/>
              </a:lnSpc>
              <a:buSzPct val="45000"/>
              <a:buFont charset="2" typeface="Wingdings"/>
              <a:buChar char=""/>
            </a:pPr>
            <a:r>
              <a:rPr lang="fr-FR">
                <a:solidFill>
                  <a:srgbClr val="000000"/>
                </a:solidFill>
                <a:latin typeface="Arial"/>
                <a:ea typeface="ＭＳ Ｐゴシック"/>
              </a:rPr>
              <a:t>base quality</a:t>
            </a:r>
            <a:endParaRPr/>
          </a:p>
          <a:p>
            <a:pPr algn="just" lvl="1">
              <a:lnSpc>
                <a:spcPct val="100000"/>
              </a:lnSpc>
              <a:buSzPct val="45000"/>
              <a:buFont charset="2" typeface="Wingdings"/>
              <a:buChar char=""/>
            </a:pPr>
            <a:r>
              <a:rPr lang="fr-FR">
                <a:solidFill>
                  <a:srgbClr val="000000"/>
                </a:solidFill>
                <a:latin typeface="Arial"/>
                <a:ea typeface="ＭＳ Ｐゴシック"/>
              </a:rPr>
              <a:t>variant allele frequency</a:t>
            </a:r>
            <a:endParaRPr/>
          </a:p>
          <a:p>
            <a:pPr algn="just" lvl="1">
              <a:lnSpc>
                <a:spcPct val="100000"/>
              </a:lnSpc>
              <a:buSzPct val="45000"/>
              <a:buFont charset="2" typeface="Wingdings"/>
              <a:buChar char=""/>
            </a:pPr>
            <a:r>
              <a:rPr lang="fr-FR">
                <a:solidFill>
                  <a:srgbClr val="000000"/>
                </a:solidFill>
                <a:latin typeface="Arial"/>
                <a:ea typeface="ＭＳ Ｐゴシック"/>
              </a:rPr>
              <a:t>pValue</a:t>
            </a:r>
            <a:endParaRPr/>
          </a:p>
        </p:txBody>
      </p:sp>
      <p:sp>
        <p:nvSpPr>
          <p:cNvPr id="193" name="TextShape 3"/>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TextShape 1"/>
          <p:cNvSpPr txBox="1"/>
          <p:nvPr/>
        </p:nvSpPr>
        <p:spPr>
          <a:xfrm>
            <a:off x="914400" y="274680"/>
            <a:ext cx="7772040" cy="561600"/>
          </a:xfrm>
          <a:prstGeom prst="rect">
            <a:avLst/>
          </a:prstGeom>
        </p:spPr>
        <p:txBody>
          <a:bodyPr anchor="ctr"/>
          <a:p>
            <a:pPr algn="ctr">
              <a:lnSpc>
                <a:spcPct val="100000"/>
              </a:lnSpc>
            </a:pPr>
            <a:r>
              <a:rPr b="1" lang="fr-FR" sz="4000">
                <a:solidFill>
                  <a:srgbClr val="0059a6"/>
                </a:solidFill>
                <a:latin typeface="Arial"/>
                <a:ea typeface="ＭＳ Ｐゴシック"/>
              </a:rPr>
              <a:t>Before analyzing…</a:t>
            </a:r>
            <a:endParaRPr/>
          </a:p>
        </p:txBody>
      </p:sp>
      <p:sp>
        <p:nvSpPr>
          <p:cNvPr id="195" name="TextShape 2"/>
          <p:cNvSpPr txBox="1"/>
          <p:nvPr/>
        </p:nvSpPr>
        <p:spPr>
          <a:xfrm>
            <a:off x="0" y="0"/>
            <a:ext cx="-11796840" cy="-117968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
        <p:nvSpPr>
          <p:cNvPr id="196" name="CustomShape 3"/>
          <p:cNvSpPr/>
          <p:nvPr/>
        </p:nvSpPr>
        <p:spPr>
          <a:xfrm>
            <a:off x="3132000" y="1412640"/>
            <a:ext cx="2448000" cy="575640"/>
          </a:xfrm>
          <a:prstGeom prst="rect">
            <a:avLst/>
          </a:prstGeom>
        </p:spPr>
      </p:sp>
      <p:sp>
        <p:nvSpPr>
          <p:cNvPr id="197" name="CustomShape 4"/>
          <p:cNvSpPr/>
          <p:nvPr/>
        </p:nvSpPr>
        <p:spPr>
          <a:xfrm>
            <a:off x="2051640" y="2652480"/>
            <a:ext cx="1223640" cy="1367640"/>
          </a:xfrm>
          <a:prstGeom prst="rect">
            <a:avLst/>
          </a:prstGeom>
          <a:solidFill>
            <a:srgbClr val="ffffff"/>
          </a:solidFill>
          <a:ln w="25560">
            <a:solidFill>
              <a:srgbClr val="bbe0e3"/>
            </a:solidFill>
            <a:round/>
          </a:ln>
        </p:spPr>
        <p:txBody>
          <a:bodyPr anchor="ctr"/>
          <a:p>
            <a:pPr algn="ctr">
              <a:lnSpc>
                <a:spcPct val="100000"/>
              </a:lnSpc>
            </a:pPr>
            <a:r>
              <a:rPr b="1" lang="fr-FR" sz="1400">
                <a:solidFill>
                  <a:srgbClr val="000000"/>
                </a:solidFill>
                <a:latin typeface="Arial"/>
                <a:ea typeface="ＭＳ Ｐゴシック"/>
              </a:rPr>
              <a:t>Upload</a:t>
            </a:r>
            <a:endParaRPr/>
          </a:p>
          <a:p>
            <a:pPr algn="ctr">
              <a:lnSpc>
                <a:spcPct val="100000"/>
              </a:lnSpc>
            </a:pPr>
            <a:r>
              <a:rPr b="1" lang="fr-FR" sz="1400">
                <a:solidFill>
                  <a:srgbClr val="000000"/>
                </a:solidFill>
                <a:latin typeface="Arial"/>
                <a:ea typeface="ＭＳ Ｐゴシック"/>
              </a:rPr>
              <a:t>Your </a:t>
            </a:r>
            <a:endParaRPr/>
          </a:p>
          <a:p>
            <a:pPr algn="ctr">
              <a:lnSpc>
                <a:spcPct val="100000"/>
              </a:lnSpc>
            </a:pPr>
            <a:r>
              <a:rPr b="1" lang="fr-FR" sz="1400">
                <a:solidFill>
                  <a:srgbClr val="000000"/>
                </a:solidFill>
                <a:latin typeface="Arial"/>
                <a:ea typeface="ＭＳ Ｐゴシック"/>
              </a:rPr>
              <a:t>data</a:t>
            </a:r>
            <a:endParaRPr/>
          </a:p>
        </p:txBody>
      </p:sp>
      <p:pic>
        <p:nvPicPr>
          <p:cNvPr descr="" id="198" name="Image 8"/>
          <p:cNvPicPr/>
          <p:nvPr/>
        </p:nvPicPr>
        <p:blipFill>
          <a:blip r:embed="rId1"/>
          <a:stretch>
            <a:fillRect/>
          </a:stretch>
        </p:blipFill>
        <p:spPr>
          <a:xfrm>
            <a:off x="4284000" y="2322720"/>
            <a:ext cx="3334320" cy="2041920"/>
          </a:xfrm>
          <a:prstGeom prst="rect">
            <a:avLst/>
          </a:prstGeom>
        </p:spPr>
      </p:pic>
      <p:sp>
        <p:nvSpPr>
          <p:cNvPr id="199" name="CustomShape 5"/>
          <p:cNvSpPr/>
          <p:nvPr/>
        </p:nvSpPr>
        <p:spPr>
          <a:xfrm>
            <a:off x="5292000" y="2992680"/>
            <a:ext cx="1295640" cy="303480"/>
          </a:xfrm>
          <a:prstGeom prst="rect">
            <a:avLst/>
          </a:prstGeom>
        </p:spPr>
        <p:txBody>
          <a:bodyPr bIns="45000" lIns="90000" rIns="90000" tIns="45000"/>
          <a:p>
            <a:pPr algn="ctr">
              <a:lnSpc>
                <a:spcPct val="100000"/>
              </a:lnSpc>
            </a:pPr>
            <a:r>
              <a:rPr b="1" lang="fr-FR" sz="1400">
                <a:solidFill>
                  <a:srgbClr val="000000"/>
                </a:solidFill>
                <a:latin typeface="Arial"/>
                <a:ea typeface="ＭＳ Ｐゴシック"/>
              </a:rPr>
              <a:t>Galaxy</a:t>
            </a:r>
            <a:endParaRPr/>
          </a:p>
        </p:txBody>
      </p:sp>
      <p:sp>
        <p:nvSpPr>
          <p:cNvPr id="200" name="CustomShape 6"/>
          <p:cNvSpPr/>
          <p:nvPr/>
        </p:nvSpPr>
        <p:spPr>
          <a:xfrm>
            <a:off x="3708000" y="3228480"/>
            <a:ext cx="719640" cy="215640"/>
          </a:xfrm>
          <a:prstGeom prst="rect">
            <a:avLst>
              <a:gd fmla="val 50000" name="adj1"/>
              <a:gd fmla="val 50000" name="adj2"/>
            </a:avLst>
          </a:prstGeom>
          <a:solidFill>
            <a:srgbClr val="000000"/>
          </a:solidFill>
        </p:spPr>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01" name="Picture 1"/>
          <p:cNvPicPr/>
          <p:nvPr/>
        </p:nvPicPr>
        <p:blipFill>
          <a:blip r:embed="rId1"/>
          <a:stretch>
            <a:fillRect/>
          </a:stretch>
        </p:blipFill>
        <p:spPr>
          <a:xfrm>
            <a:off x="0" y="1533600"/>
            <a:ext cx="9142200" cy="4511520"/>
          </a:xfrm>
          <a:prstGeom prst="rect">
            <a:avLst/>
          </a:prstGeom>
        </p:spPr>
      </p:pic>
      <p:sp>
        <p:nvSpPr>
          <p:cNvPr id="202" name="CustomShape 1"/>
          <p:cNvSpPr/>
          <p:nvPr/>
        </p:nvSpPr>
        <p:spPr>
          <a:xfrm>
            <a:off x="3918240" y="1963080"/>
            <a:ext cx="3101400" cy="339480"/>
          </a:xfrm>
          <a:prstGeom prst="rect">
            <a:avLst/>
          </a:prstGeom>
        </p:spPr>
        <p:txBody>
          <a:bodyPr bIns="40680" lIns="81720" rIns="81720" tIns="53640"/>
          <a:p>
            <a:pPr>
              <a:lnSpc>
                <a:spcPct val="100000"/>
              </a:lnSpc>
            </a:pPr>
            <a:r>
              <a:rPr lang="fr-FR">
                <a:solidFill>
                  <a:srgbClr val="0000ff"/>
                </a:solidFill>
                <a:latin typeface="Arial"/>
                <a:ea typeface="ＭＳ Ｐゴシック"/>
              </a:rPr>
              <a:t>b. Choice of file format</a:t>
            </a:r>
            <a:endParaRPr/>
          </a:p>
        </p:txBody>
      </p:sp>
      <p:sp>
        <p:nvSpPr>
          <p:cNvPr id="203" name="CustomShape 2"/>
          <p:cNvSpPr/>
          <p:nvPr/>
        </p:nvSpPr>
        <p:spPr>
          <a:xfrm>
            <a:off x="3918240" y="2349000"/>
            <a:ext cx="2611800" cy="339480"/>
          </a:xfrm>
          <a:prstGeom prst="rect">
            <a:avLst/>
          </a:prstGeom>
        </p:spPr>
        <p:txBody>
          <a:bodyPr bIns="40680" lIns="81720" rIns="81720" tIns="53640"/>
          <a:p>
            <a:pPr>
              <a:lnSpc>
                <a:spcPct val="100000"/>
              </a:lnSpc>
            </a:pPr>
            <a:r>
              <a:rPr lang="fr-FR">
                <a:solidFill>
                  <a:srgbClr val="33cc66"/>
                </a:solidFill>
                <a:latin typeface="Arial"/>
                <a:ea typeface="ＭＳ Ｐゴシック"/>
              </a:rPr>
              <a:t>c. Browse your files</a:t>
            </a:r>
            <a:endParaRPr/>
          </a:p>
        </p:txBody>
      </p:sp>
      <p:sp>
        <p:nvSpPr>
          <p:cNvPr id="204" name="CustomShape 3"/>
          <p:cNvSpPr/>
          <p:nvPr/>
        </p:nvSpPr>
        <p:spPr>
          <a:xfrm>
            <a:off x="3918240" y="4005000"/>
            <a:ext cx="2775960" cy="339480"/>
          </a:xfrm>
          <a:prstGeom prst="rect">
            <a:avLst/>
          </a:prstGeom>
        </p:spPr>
        <p:txBody>
          <a:bodyPr bIns="40680" lIns="81720" rIns="81720" tIns="53640"/>
          <a:p>
            <a:pPr>
              <a:lnSpc>
                <a:spcPct val="100000"/>
              </a:lnSpc>
            </a:pPr>
            <a:r>
              <a:rPr lang="fr-FR">
                <a:solidFill>
                  <a:srgbClr val="ff6309"/>
                </a:solidFill>
                <a:latin typeface="Arial"/>
                <a:ea typeface="ＭＳ Ｐゴシック"/>
              </a:rPr>
              <a:t>d. Execute</a:t>
            </a:r>
            <a:endParaRPr/>
          </a:p>
        </p:txBody>
      </p:sp>
      <p:sp>
        <p:nvSpPr>
          <p:cNvPr id="205" name="CustomShape 4"/>
          <p:cNvSpPr/>
          <p:nvPr/>
        </p:nvSpPr>
        <p:spPr>
          <a:xfrm>
            <a:off x="2285280" y="2192040"/>
            <a:ext cx="1632600" cy="1080"/>
          </a:xfrm>
          <a:prstGeom prst="rect">
            <a:avLst/>
          </a:prstGeom>
          <a:ln w="9360">
            <a:solidFill>
              <a:srgbClr val="0000ff"/>
            </a:solidFill>
            <a:round/>
            <a:tailEnd len="med" type="triangle" w="med"/>
          </a:ln>
        </p:spPr>
      </p:sp>
      <p:sp>
        <p:nvSpPr>
          <p:cNvPr id="206" name="CustomShape 5"/>
          <p:cNvSpPr/>
          <p:nvPr/>
        </p:nvSpPr>
        <p:spPr>
          <a:xfrm>
            <a:off x="3264480" y="2583720"/>
            <a:ext cx="653400" cy="1080"/>
          </a:xfrm>
          <a:prstGeom prst="rect">
            <a:avLst/>
          </a:prstGeom>
          <a:ln w="9360">
            <a:solidFill>
              <a:srgbClr val="33cc66"/>
            </a:solidFill>
            <a:round/>
            <a:tailEnd len="med" type="triangle" w="med"/>
          </a:ln>
        </p:spPr>
      </p:sp>
      <p:sp>
        <p:nvSpPr>
          <p:cNvPr id="207" name="CustomShape 6"/>
          <p:cNvSpPr/>
          <p:nvPr/>
        </p:nvSpPr>
        <p:spPr>
          <a:xfrm>
            <a:off x="2122560" y="4249800"/>
            <a:ext cx="1795320" cy="1080"/>
          </a:xfrm>
          <a:prstGeom prst="rect">
            <a:avLst/>
          </a:prstGeom>
          <a:ln w="9360">
            <a:solidFill>
              <a:srgbClr val="ff6309"/>
            </a:solidFill>
            <a:round/>
            <a:tailEnd len="med" type="triangle" w="med"/>
          </a:ln>
        </p:spPr>
      </p:sp>
      <p:sp>
        <p:nvSpPr>
          <p:cNvPr id="208" name="CustomShape 7"/>
          <p:cNvSpPr/>
          <p:nvPr/>
        </p:nvSpPr>
        <p:spPr>
          <a:xfrm>
            <a:off x="18720" y="1702080"/>
            <a:ext cx="1305720" cy="489240"/>
          </a:xfrm>
          <a:prstGeom prst="rect">
            <a:avLst/>
          </a:prstGeom>
          <a:ln w="36000">
            <a:solidFill>
              <a:srgbClr val="ff0000"/>
            </a:solidFill>
            <a:round/>
          </a:ln>
        </p:spPr>
      </p:sp>
      <p:sp>
        <p:nvSpPr>
          <p:cNvPr id="209" name="CustomShape 8"/>
          <p:cNvSpPr/>
          <p:nvPr/>
        </p:nvSpPr>
        <p:spPr>
          <a:xfrm>
            <a:off x="1301760" y="1124640"/>
            <a:ext cx="3917880" cy="339480"/>
          </a:xfrm>
          <a:prstGeom prst="rect">
            <a:avLst/>
          </a:prstGeom>
        </p:spPr>
        <p:txBody>
          <a:bodyPr bIns="40680" lIns="81720" rIns="81720" tIns="53640"/>
          <a:p>
            <a:pPr>
              <a:lnSpc>
                <a:spcPct val="100000"/>
              </a:lnSpc>
            </a:pPr>
            <a:r>
              <a:rPr lang="fr-FR">
                <a:solidFill>
                  <a:srgbClr val="ff0000"/>
                </a:solidFill>
                <a:latin typeface="Arial"/>
                <a:ea typeface="ＭＳ Ｐゴシック"/>
              </a:rPr>
              <a:t>a. Tools → Get Data → Upload File</a:t>
            </a:r>
            <a:endParaRPr/>
          </a:p>
        </p:txBody>
      </p:sp>
      <p:sp>
        <p:nvSpPr>
          <p:cNvPr id="210" name="CustomShape 9"/>
          <p:cNvSpPr/>
          <p:nvPr/>
        </p:nvSpPr>
        <p:spPr>
          <a:xfrm>
            <a:off x="816480" y="1375200"/>
            <a:ext cx="489240" cy="489240"/>
          </a:xfrm>
          <a:prstGeom prst="rect">
            <a:avLst/>
          </a:prstGeom>
          <a:ln w="9360">
            <a:solidFill>
              <a:srgbClr val="ff0000"/>
            </a:solidFill>
            <a:round/>
            <a:tailEnd len="med" type="triangle" w="med"/>
          </a:ln>
        </p:spPr>
      </p:sp>
      <p:sp>
        <p:nvSpPr>
          <p:cNvPr id="211" name="CustomShape 10"/>
          <p:cNvSpPr/>
          <p:nvPr/>
        </p:nvSpPr>
        <p:spPr>
          <a:xfrm>
            <a:off x="1404000" y="4379400"/>
            <a:ext cx="6204600" cy="1730880"/>
          </a:xfrm>
          <a:prstGeom prst="rect">
            <a:avLst/>
          </a:prstGeom>
          <a:ln cap="rnd" w="9360">
            <a:solidFill>
              <a:srgbClr val="ff0000"/>
            </a:solidFill>
            <a:custDash>
              <a:ds d="35000" sp="35000"/>
            </a:custDash>
            <a:round/>
          </a:ln>
        </p:spPr>
      </p:sp>
      <p:sp>
        <p:nvSpPr>
          <p:cNvPr id="212" name="CustomShape 11"/>
          <p:cNvSpPr/>
          <p:nvPr/>
        </p:nvSpPr>
        <p:spPr>
          <a:xfrm>
            <a:off x="6660000" y="4015080"/>
            <a:ext cx="978840" cy="339480"/>
          </a:xfrm>
          <a:prstGeom prst="rect">
            <a:avLst/>
          </a:prstGeom>
        </p:spPr>
        <p:txBody>
          <a:bodyPr bIns="40680" lIns="81720" rIns="81720" tIns="53640"/>
          <a:p>
            <a:pPr algn="r">
              <a:lnSpc>
                <a:spcPct val="100000"/>
              </a:lnSpc>
            </a:pPr>
            <a:r>
              <a:rPr lang="fr-FR">
                <a:solidFill>
                  <a:srgbClr val="ff0000"/>
                </a:solidFill>
                <a:latin typeface="Arial"/>
                <a:ea typeface="ＭＳ Ｐゴシック"/>
              </a:rPr>
              <a:t>Help</a:t>
            </a:r>
            <a:endParaRPr/>
          </a:p>
        </p:txBody>
      </p:sp>
      <p:sp>
        <p:nvSpPr>
          <p:cNvPr id="213" name="CustomShape 12"/>
          <p:cNvSpPr/>
          <p:nvPr/>
        </p:nvSpPr>
        <p:spPr>
          <a:xfrm>
            <a:off x="914400" y="274680"/>
            <a:ext cx="7772040" cy="561600"/>
          </a:xfrm>
          <a:prstGeom prst="rect">
            <a:avLst/>
          </a:prstGeom>
        </p:spPr>
        <p:txBody>
          <a:bodyPr bIns="45000" lIns="90000" rIns="90000" tIns="45000"/>
          <a:p>
            <a:pPr>
              <a:lnSpc>
                <a:spcPct val="100000"/>
              </a:lnSpc>
            </a:pPr>
            <a:r>
              <a:rPr b="1" lang="fr-FR" sz="4000">
                <a:solidFill>
                  <a:srgbClr val="0059a6"/>
                </a:solidFill>
                <a:latin typeface="Arial"/>
                <a:ea typeface="ＭＳ Ｐゴシック"/>
              </a:rPr>
              <a:t> </a:t>
            </a:r>
            <a:r>
              <a:rPr b="1" lang="fr-FR" sz="4000">
                <a:solidFill>
                  <a:srgbClr val="0059a6"/>
                </a:solidFill>
                <a:latin typeface="Arial"/>
                <a:ea typeface="ＭＳ Ｐゴシック"/>
              </a:rPr>
              <a:t>How to upload your data ?</a:t>
            </a:r>
            <a:endParaRPr/>
          </a:p>
        </p:txBody>
      </p:sp>
      <p:sp>
        <p:nvSpPr>
          <p:cNvPr id="214" name="TextShape 13"/>
          <p:cNvSpPr txBox="1"/>
          <p:nvPr/>
        </p:nvSpPr>
        <p:spPr>
          <a:xfrm>
            <a:off x="971640" y="6453360"/>
            <a:ext cx="7632360" cy="2156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Tree>
  </p:cSld>
  <p:timing>
    <p:tnLst>
      <p:par>
        <p:cTn dur="indefinite" id="1" nodeType="tmRoot" restart="never">
          <p:childTnLst>
            <p:seq>
              <p:cTn dur="indefinite" id="2" nodeType="mainSeq">
                <p:childTnLst>
                  <p:par>
                    <p:cTn fill="hold" id="3" nodeType="clickEffect">
                      <p:stCondLst>
                        <p:cond delay="indefinite"/>
                      </p:stCondLst>
                      <p:childTnLst>
                        <p:par>
                          <p:cTn fill="hold" id="4" nodeType="withEffect">
                            <p:stCondLst>
                              <p:cond delay="0"/>
                            </p:stCondLst>
                            <p:childTnLst>
                              <p:par>
                                <p:cTn fill="hold" id="5" nodeType="clickEffect" presetClass="entr" presetID="1">
                                  <p:stCondLst>
                                    <p:cond delay="0"/>
                                  </p:stCondLst>
                                  <p:childTnLst>
                                    <p:set>
                                      <p:cBhvr>
                                        <p:cTn dur="1" fill="hold" id="6">
                                          <p:stCondLst>
                                            <p:cond delay="0"/>
                                          </p:stCondLst>
                                        </p:cTn>
                                        <p:tgtEl>
                                          <p:spTgt spid="208"/>
                                        </p:tgtEl>
                                        <p:attrNameLst>
                                          <p:attrName>style.visibility</p:attrName>
                                        </p:attrNameLst>
                                      </p:cBhvr>
                                      <p:to>
                                        <p:strVal val="visible"/>
                                      </p:to>
                                    </p:set>
                                  </p:childTnLst>
                                </p:cTn>
                              </p:par>
                              <p:par>
                                <p:cTn fill="hold" id="7" nodeType="withEffect" presetClass="entr" presetID="1">
                                  <p:stCondLst>
                                    <p:cond delay="0"/>
                                  </p:stCondLst>
                                  <p:childTnLst>
                                    <p:set>
                                      <p:cBhvr>
                                        <p:cTn dur="1" fill="hold" id="8">
                                          <p:stCondLst>
                                            <p:cond delay="0"/>
                                          </p:stCondLst>
                                        </p:cTn>
                                        <p:tgtEl>
                                          <p:spTgt spid="210"/>
                                        </p:tgtEl>
                                        <p:attrNameLst>
                                          <p:attrName>style.visibility</p:attrName>
                                        </p:attrNameLst>
                                      </p:cBhvr>
                                      <p:to>
                                        <p:strVal val="visible"/>
                                      </p:to>
                                    </p:set>
                                  </p:childTnLst>
                                </p:cTn>
                              </p:par>
                              <p:par>
                                <p:cTn fill="hold" id="9" nodeType="withEffect" presetClass="entr" presetID="1">
                                  <p:stCondLst>
                                    <p:cond delay="0"/>
                                  </p:stCondLst>
                                  <p:childTnLst>
                                    <p:set>
                                      <p:cBhvr>
                                        <p:cTn dur="1" fill="hold" id="10">
                                          <p:stCondLst>
                                            <p:cond delay="0"/>
                                          </p:stCondLst>
                                        </p:cTn>
                                        <p:tgtEl>
                                          <p:spTgt spid="209"/>
                                        </p:tgtEl>
                                        <p:attrNameLst>
                                          <p:attrName>style.visibility</p:attrName>
                                        </p:attrNameLst>
                                      </p:cBhvr>
                                      <p:to>
                                        <p:strVal val="visible"/>
                                      </p:to>
                                    </p:set>
                                  </p:childTnLst>
                                </p:cTn>
                              </p:par>
                            </p:childTnLst>
                          </p:cTn>
                        </p:par>
                      </p:childTnLst>
                    </p:cTn>
                  </p:par>
                  <p:par>
                    <p:cTn fill="hold" id="11" nodeType="clickEffect">
                      <p:stCondLst>
                        <p:cond delay="indefinite"/>
                      </p:stCondLst>
                      <p:childTnLst>
                        <p:par>
                          <p:cTn fill="hold" id="12" nodeType="withEffect">
                            <p:stCondLst>
                              <p:cond delay="0"/>
                            </p:stCondLst>
                            <p:childTnLst>
                              <p:par>
                                <p:cTn fill="hold" id="13" nodeType="clickEffect" presetClass="entr" presetID="1">
                                  <p:stCondLst>
                                    <p:cond delay="0"/>
                                  </p:stCondLst>
                                  <p:childTnLst>
                                    <p:set>
                                      <p:cBhvr>
                                        <p:cTn dur="1" fill="hold" id="14">
                                          <p:stCondLst>
                                            <p:cond delay="0"/>
                                          </p:stCondLst>
                                        </p:cTn>
                                        <p:tgtEl>
                                          <p:spTgt spid="205"/>
                                        </p:tgtEl>
                                        <p:attrNameLst>
                                          <p:attrName>style.visibility</p:attrName>
                                        </p:attrNameLst>
                                      </p:cBhvr>
                                      <p:to>
                                        <p:strVal val="visible"/>
                                      </p:to>
                                    </p:set>
                                  </p:childTnLst>
                                </p:cTn>
                              </p:par>
                              <p:par>
                                <p:cTn fill="hold" id="15" nodeType="withEffect" presetClass="entr" presetID="1">
                                  <p:stCondLst>
                                    <p:cond delay="0"/>
                                  </p:stCondLst>
                                  <p:childTnLst>
                                    <p:set>
                                      <p:cBhvr>
                                        <p:cTn dur="1" fill="hold" id="16">
                                          <p:stCondLst>
                                            <p:cond delay="0"/>
                                          </p:stCondLst>
                                        </p:cTn>
                                        <p:tgtEl>
                                          <p:spTgt spid="202"/>
                                        </p:tgtEl>
                                        <p:attrNameLst>
                                          <p:attrName>style.visibility</p:attrName>
                                        </p:attrNameLst>
                                      </p:cBhvr>
                                      <p:to>
                                        <p:strVal val="visible"/>
                                      </p:to>
                                    </p:set>
                                  </p:childTnLst>
                                </p:cTn>
                              </p:par>
                            </p:childTnLst>
                          </p:cTn>
                        </p:par>
                      </p:childTnLst>
                    </p:cTn>
                  </p:par>
                  <p:par>
                    <p:cTn fill="hold" id="17" nodeType="clickEffect">
                      <p:stCondLst>
                        <p:cond delay="indefinite"/>
                      </p:stCondLst>
                      <p:childTnLst>
                        <p:par>
                          <p:cTn fill="hold" id="18" nodeType="withEffect">
                            <p:stCondLst>
                              <p:cond delay="0"/>
                            </p:stCondLst>
                            <p:childTnLst>
                              <p:par>
                                <p:cTn fill="hold" id="19" nodeType="clickEffect" presetClass="entr" presetID="1">
                                  <p:stCondLst>
                                    <p:cond delay="0"/>
                                  </p:stCondLst>
                                  <p:childTnLst>
                                    <p:set>
                                      <p:cBhvr>
                                        <p:cTn dur="1" fill="hold" id="20">
                                          <p:stCondLst>
                                            <p:cond delay="0"/>
                                          </p:stCondLst>
                                        </p:cTn>
                                        <p:tgtEl>
                                          <p:spTgt spid="206"/>
                                        </p:tgtEl>
                                        <p:attrNameLst>
                                          <p:attrName>style.visibility</p:attrName>
                                        </p:attrNameLst>
                                      </p:cBhvr>
                                      <p:to>
                                        <p:strVal val="visible"/>
                                      </p:to>
                                    </p:set>
                                  </p:childTnLst>
                                </p:cTn>
                              </p:par>
                              <p:par>
                                <p:cTn fill="hold" id="21" nodeType="withEffect" presetClass="entr" presetID="1">
                                  <p:stCondLst>
                                    <p:cond delay="0"/>
                                  </p:stCondLst>
                                  <p:childTnLst>
                                    <p:set>
                                      <p:cBhvr>
                                        <p:cTn dur="1" fill="hold" id="22">
                                          <p:stCondLst>
                                            <p:cond delay="0"/>
                                          </p:stCondLst>
                                        </p:cTn>
                                        <p:tgtEl>
                                          <p:spTgt spid="203"/>
                                        </p:tgtEl>
                                        <p:attrNameLst>
                                          <p:attrName>style.visibility</p:attrName>
                                        </p:attrNameLst>
                                      </p:cBhvr>
                                      <p:to>
                                        <p:strVal val="visible"/>
                                      </p:to>
                                    </p:set>
                                  </p:childTnLst>
                                </p:cTn>
                              </p:par>
                            </p:childTnLst>
                          </p:cTn>
                        </p:par>
                      </p:childTnLst>
                    </p:cTn>
                  </p:par>
                  <p:par>
                    <p:cTn fill="hold" id="23" nodeType="clickEffect">
                      <p:stCondLst>
                        <p:cond delay="indefinite"/>
                      </p:stCondLst>
                      <p:childTnLst>
                        <p:par>
                          <p:cTn fill="hold" id="24" nodeType="withEffect">
                            <p:stCondLst>
                              <p:cond delay="0"/>
                            </p:stCondLst>
                            <p:childTnLst>
                              <p:par>
                                <p:cTn fill="hold" id="25" nodeType="clickEffect" presetClass="entr" presetID="1">
                                  <p:stCondLst>
                                    <p:cond delay="0"/>
                                  </p:stCondLst>
                                  <p:childTnLst>
                                    <p:set>
                                      <p:cBhvr>
                                        <p:cTn dur="1" fill="hold" id="26">
                                          <p:stCondLst>
                                            <p:cond delay="0"/>
                                          </p:stCondLst>
                                        </p:cTn>
                                        <p:tgtEl>
                                          <p:spTgt spid="207"/>
                                        </p:tgtEl>
                                        <p:attrNameLst>
                                          <p:attrName>style.visibility</p:attrName>
                                        </p:attrNameLst>
                                      </p:cBhvr>
                                      <p:to>
                                        <p:strVal val="visible"/>
                                      </p:to>
                                    </p:set>
                                  </p:childTnLst>
                                </p:cTn>
                              </p:par>
                              <p:par>
                                <p:cTn fill="hold" id="27" nodeType="withEffect" presetClass="entr" presetID="1">
                                  <p:stCondLst>
                                    <p:cond delay="0"/>
                                  </p:stCondLst>
                                  <p:childTnLst>
                                    <p:set>
                                      <p:cBhvr>
                                        <p:cTn dur="1" fill="hold" id="28">
                                          <p:stCondLst>
                                            <p:cond delay="0"/>
                                          </p:stCondLst>
                                        </p:cTn>
                                        <p:tgtEl>
                                          <p:spTgt spid="20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15" name="Picture 1"/>
          <p:cNvPicPr/>
          <p:nvPr/>
        </p:nvPicPr>
        <p:blipFill>
          <a:blip r:embed="rId1"/>
          <a:stretch>
            <a:fillRect/>
          </a:stretch>
        </p:blipFill>
        <p:spPr>
          <a:xfrm>
            <a:off x="0" y="1542240"/>
            <a:ext cx="9142200" cy="4517280"/>
          </a:xfrm>
          <a:prstGeom prst="rect">
            <a:avLst/>
          </a:prstGeom>
        </p:spPr>
      </p:pic>
      <p:sp>
        <p:nvSpPr>
          <p:cNvPr id="216" name="CustomShape 1"/>
          <p:cNvSpPr/>
          <p:nvPr/>
        </p:nvSpPr>
        <p:spPr>
          <a:xfrm>
            <a:off x="1468800" y="1738440"/>
            <a:ext cx="6204600" cy="816120"/>
          </a:xfrm>
          <a:prstGeom prst="rect">
            <a:avLst/>
          </a:prstGeom>
          <a:ln w="36000">
            <a:solidFill>
              <a:srgbClr val="ff0000"/>
            </a:solidFill>
            <a:round/>
          </a:ln>
        </p:spPr>
      </p:sp>
      <p:sp>
        <p:nvSpPr>
          <p:cNvPr id="217" name="CustomShape 2"/>
          <p:cNvSpPr/>
          <p:nvPr/>
        </p:nvSpPr>
        <p:spPr>
          <a:xfrm>
            <a:off x="7691040" y="2063880"/>
            <a:ext cx="1469880" cy="489240"/>
          </a:xfrm>
          <a:prstGeom prst="rect">
            <a:avLst/>
          </a:prstGeom>
          <a:ln w="36000">
            <a:solidFill>
              <a:srgbClr val="ff0000"/>
            </a:solidFill>
            <a:round/>
          </a:ln>
        </p:spPr>
      </p:sp>
      <p:pic>
        <p:nvPicPr>
          <p:cNvPr descr="" id="218" name="Picture 5"/>
          <p:cNvPicPr/>
          <p:nvPr/>
        </p:nvPicPr>
        <p:blipFill>
          <a:blip r:embed="rId2"/>
          <a:stretch>
            <a:fillRect/>
          </a:stretch>
        </p:blipFill>
        <p:spPr>
          <a:xfrm>
            <a:off x="4734720" y="2966760"/>
            <a:ext cx="1658520" cy="240120"/>
          </a:xfrm>
          <a:prstGeom prst="rect">
            <a:avLst/>
          </a:prstGeom>
        </p:spPr>
      </p:pic>
      <p:pic>
        <p:nvPicPr>
          <p:cNvPr descr="" id="219" name="Picture 6"/>
          <p:cNvPicPr/>
          <p:nvPr/>
        </p:nvPicPr>
        <p:blipFill>
          <a:blip r:embed="rId3"/>
          <a:stretch>
            <a:fillRect/>
          </a:stretch>
        </p:blipFill>
        <p:spPr>
          <a:xfrm>
            <a:off x="4734720" y="4789800"/>
            <a:ext cx="1671480" cy="212760"/>
          </a:xfrm>
          <a:prstGeom prst="rect">
            <a:avLst/>
          </a:prstGeom>
        </p:spPr>
      </p:pic>
      <p:pic>
        <p:nvPicPr>
          <p:cNvPr descr="" id="220" name="Picture 7"/>
          <p:cNvPicPr/>
          <p:nvPr/>
        </p:nvPicPr>
        <p:blipFill>
          <a:blip r:embed="rId4"/>
          <a:stretch>
            <a:fillRect/>
          </a:stretch>
        </p:blipFill>
        <p:spPr>
          <a:xfrm>
            <a:off x="4734720" y="3534120"/>
            <a:ext cx="1658520" cy="280440"/>
          </a:xfrm>
          <a:prstGeom prst="rect">
            <a:avLst/>
          </a:prstGeom>
        </p:spPr>
      </p:pic>
      <p:pic>
        <p:nvPicPr>
          <p:cNvPr descr="" id="221" name="Picture 8"/>
          <p:cNvPicPr/>
          <p:nvPr/>
        </p:nvPicPr>
        <p:blipFill>
          <a:blip r:embed="rId5"/>
          <a:stretch>
            <a:fillRect/>
          </a:stretch>
        </p:blipFill>
        <p:spPr>
          <a:xfrm>
            <a:off x="4734720" y="4187880"/>
            <a:ext cx="1658520" cy="247320"/>
          </a:xfrm>
          <a:prstGeom prst="rect">
            <a:avLst/>
          </a:prstGeom>
        </p:spPr>
      </p:pic>
      <p:sp>
        <p:nvSpPr>
          <p:cNvPr id="222" name="CustomShape 3"/>
          <p:cNvSpPr/>
          <p:nvPr/>
        </p:nvSpPr>
        <p:spPr>
          <a:xfrm>
            <a:off x="1475640" y="4077000"/>
            <a:ext cx="2116800" cy="312120"/>
          </a:xfrm>
          <a:prstGeom prst="rect">
            <a:avLst/>
          </a:prstGeom>
        </p:spPr>
        <p:txBody>
          <a:bodyPr bIns="40680" lIns="81720" rIns="81720" tIns="53640"/>
          <a:p>
            <a:pPr algn="r">
              <a:lnSpc>
                <a:spcPct val="100000"/>
              </a:lnSpc>
            </a:pPr>
            <a:r>
              <a:rPr lang="fr-FR">
                <a:solidFill>
                  <a:srgbClr val="ff0000"/>
                </a:solidFill>
                <a:latin typeface="Arial"/>
                <a:ea typeface="ＭＳ Ｐゴシック"/>
              </a:rPr>
              <a:t>Finished → Error</a:t>
            </a:r>
            <a:endParaRPr/>
          </a:p>
        </p:txBody>
      </p:sp>
      <p:sp>
        <p:nvSpPr>
          <p:cNvPr id="223" name="CustomShape 4"/>
          <p:cNvSpPr/>
          <p:nvPr/>
        </p:nvSpPr>
        <p:spPr>
          <a:xfrm>
            <a:off x="1547640" y="4725000"/>
            <a:ext cx="2044800" cy="317880"/>
          </a:xfrm>
          <a:prstGeom prst="rect">
            <a:avLst/>
          </a:prstGeom>
        </p:spPr>
        <p:txBody>
          <a:bodyPr bIns="40680" lIns="81720" rIns="81720" tIns="53640"/>
          <a:p>
            <a:pPr algn="r">
              <a:lnSpc>
                <a:spcPct val="100000"/>
              </a:lnSpc>
            </a:pPr>
            <a:r>
              <a:rPr lang="fr-FR" sz="2000">
                <a:solidFill>
                  <a:srgbClr val="33cc66"/>
                </a:solidFill>
                <a:latin typeface="Arial"/>
                <a:ea typeface="ＭＳ Ｐゴシック"/>
              </a:rPr>
              <a:t>Finished → OK</a:t>
            </a:r>
            <a:endParaRPr/>
          </a:p>
        </p:txBody>
      </p:sp>
      <p:sp>
        <p:nvSpPr>
          <p:cNvPr id="224" name="CustomShape 5"/>
          <p:cNvSpPr/>
          <p:nvPr/>
        </p:nvSpPr>
        <p:spPr>
          <a:xfrm>
            <a:off x="2122560" y="3501000"/>
            <a:ext cx="1468440" cy="339480"/>
          </a:xfrm>
          <a:prstGeom prst="rect">
            <a:avLst/>
          </a:prstGeom>
        </p:spPr>
        <p:txBody>
          <a:bodyPr bIns="40680" lIns="81720" rIns="81720" tIns="53640"/>
          <a:p>
            <a:pPr algn="r">
              <a:lnSpc>
                <a:spcPct val="100000"/>
              </a:lnSpc>
            </a:pPr>
            <a:r>
              <a:rPr lang="fr-FR">
                <a:solidFill>
                  <a:srgbClr val="0000ff"/>
                </a:solidFill>
                <a:latin typeface="Arial"/>
                <a:ea typeface="ＭＳ Ｐゴシック"/>
              </a:rPr>
              <a:t>Ongoing</a:t>
            </a:r>
            <a:endParaRPr/>
          </a:p>
        </p:txBody>
      </p:sp>
      <p:sp>
        <p:nvSpPr>
          <p:cNvPr id="225" name="CustomShape 6"/>
          <p:cNvSpPr/>
          <p:nvPr/>
        </p:nvSpPr>
        <p:spPr>
          <a:xfrm>
            <a:off x="2122560" y="2853000"/>
            <a:ext cx="1468440" cy="339480"/>
          </a:xfrm>
          <a:prstGeom prst="rect">
            <a:avLst/>
          </a:prstGeom>
        </p:spPr>
        <p:txBody>
          <a:bodyPr bIns="40680" lIns="81720" rIns="81720" tIns="53640"/>
          <a:p>
            <a:pPr algn="r">
              <a:lnSpc>
                <a:spcPct val="100000"/>
              </a:lnSpc>
            </a:pPr>
            <a:r>
              <a:rPr lang="fr-FR">
                <a:solidFill>
                  <a:srgbClr val="808080"/>
                </a:solidFill>
                <a:latin typeface="Arial"/>
                <a:ea typeface="ＭＳ Ｐゴシック"/>
              </a:rPr>
              <a:t>Waiting</a:t>
            </a:r>
            <a:endParaRPr/>
          </a:p>
        </p:txBody>
      </p:sp>
      <p:sp>
        <p:nvSpPr>
          <p:cNvPr id="226" name="CustomShape 7"/>
          <p:cNvSpPr/>
          <p:nvPr/>
        </p:nvSpPr>
        <p:spPr>
          <a:xfrm>
            <a:off x="3657600" y="3076200"/>
            <a:ext cx="980280" cy="1080"/>
          </a:xfrm>
          <a:prstGeom prst="rect">
            <a:avLst/>
          </a:prstGeom>
          <a:ln w="9360">
            <a:solidFill>
              <a:srgbClr val="808080"/>
            </a:solidFill>
            <a:round/>
            <a:tailEnd len="med" type="triangle" w="med"/>
          </a:ln>
        </p:spPr>
      </p:sp>
      <p:sp>
        <p:nvSpPr>
          <p:cNvPr id="227" name="CustomShape 8"/>
          <p:cNvSpPr/>
          <p:nvPr/>
        </p:nvSpPr>
        <p:spPr>
          <a:xfrm>
            <a:off x="3657600" y="3698280"/>
            <a:ext cx="980280" cy="1080"/>
          </a:xfrm>
          <a:prstGeom prst="rect">
            <a:avLst/>
          </a:prstGeom>
          <a:ln w="9360">
            <a:solidFill>
              <a:srgbClr val="0000ff"/>
            </a:solidFill>
            <a:round/>
            <a:tailEnd len="med" type="triangle" w="med"/>
          </a:ln>
        </p:spPr>
      </p:sp>
      <p:sp>
        <p:nvSpPr>
          <p:cNvPr id="228" name="CustomShape 9"/>
          <p:cNvSpPr/>
          <p:nvPr/>
        </p:nvSpPr>
        <p:spPr>
          <a:xfrm>
            <a:off x="3657600" y="4285800"/>
            <a:ext cx="980280" cy="1080"/>
          </a:xfrm>
          <a:prstGeom prst="rect">
            <a:avLst/>
          </a:prstGeom>
          <a:ln w="9360">
            <a:solidFill>
              <a:srgbClr val="ff0000"/>
            </a:solidFill>
            <a:round/>
            <a:tailEnd len="med" type="triangle" w="med"/>
          </a:ln>
        </p:spPr>
      </p:sp>
      <p:sp>
        <p:nvSpPr>
          <p:cNvPr id="229" name="CustomShape 10"/>
          <p:cNvSpPr/>
          <p:nvPr/>
        </p:nvSpPr>
        <p:spPr>
          <a:xfrm>
            <a:off x="3657600" y="4905000"/>
            <a:ext cx="980280" cy="1080"/>
          </a:xfrm>
          <a:prstGeom prst="rect">
            <a:avLst/>
          </a:prstGeom>
          <a:ln w="9360">
            <a:solidFill>
              <a:srgbClr val="00ff00"/>
            </a:solidFill>
            <a:round/>
            <a:tailEnd len="med" type="triangle" w="med"/>
          </a:ln>
        </p:spPr>
      </p:sp>
      <p:sp>
        <p:nvSpPr>
          <p:cNvPr id="230" name="CustomShape 11"/>
          <p:cNvSpPr/>
          <p:nvPr/>
        </p:nvSpPr>
        <p:spPr>
          <a:xfrm>
            <a:off x="1619640" y="2717640"/>
            <a:ext cx="5074560" cy="2449440"/>
          </a:xfrm>
          <a:prstGeom prst="rect">
            <a:avLst/>
          </a:prstGeom>
          <a:ln cap="rnd" w="9360">
            <a:solidFill>
              <a:srgbClr val="ff6309"/>
            </a:solidFill>
            <a:custDash>
              <a:ds d="35000" sp="35000"/>
            </a:custDash>
            <a:round/>
          </a:ln>
        </p:spPr>
      </p:sp>
      <p:sp>
        <p:nvSpPr>
          <p:cNvPr id="231" name="Line 12"/>
          <p:cNvSpPr/>
          <p:nvPr/>
        </p:nvSpPr>
        <p:spPr>
          <a:xfrm>
            <a:off x="8490240" y="2554560"/>
            <a:ext cx="1440" cy="1306440"/>
          </a:xfrm>
          <a:prstGeom prst="line">
            <a:avLst/>
          </a:prstGeom>
          <a:ln cap="rnd" w="9360">
            <a:solidFill>
              <a:srgbClr val="ff6309"/>
            </a:solidFill>
            <a:custDash>
              <a:ds d="35000" sp="35000"/>
            </a:custDash>
            <a:round/>
          </a:ln>
        </p:spPr>
      </p:sp>
      <p:sp>
        <p:nvSpPr>
          <p:cNvPr id="232" name="Line 13"/>
          <p:cNvSpPr/>
          <p:nvPr/>
        </p:nvSpPr>
        <p:spPr>
          <a:xfrm flipH="1">
            <a:off x="6693120" y="3861000"/>
            <a:ext cx="1798560" cy="1440"/>
          </a:xfrm>
          <a:prstGeom prst="line">
            <a:avLst/>
          </a:prstGeom>
          <a:ln cap="rnd" w="9360">
            <a:solidFill>
              <a:srgbClr val="ff6309"/>
            </a:solidFill>
            <a:custDash>
              <a:ds d="35000" sp="35000"/>
            </a:custDash>
            <a:round/>
            <a:tailEnd len="med" type="triangle" w="med"/>
          </a:ln>
        </p:spPr>
      </p:sp>
      <p:sp>
        <p:nvSpPr>
          <p:cNvPr id="233" name="CustomShape 14"/>
          <p:cNvSpPr/>
          <p:nvPr/>
        </p:nvSpPr>
        <p:spPr>
          <a:xfrm>
            <a:off x="899640" y="274680"/>
            <a:ext cx="7772040" cy="561600"/>
          </a:xfrm>
          <a:prstGeom prst="rect">
            <a:avLst/>
          </a:prstGeom>
        </p:spPr>
        <p:txBody>
          <a:bodyPr bIns="45000" lIns="90000" rIns="90000" tIns="45000"/>
          <a:p>
            <a:pPr>
              <a:lnSpc>
                <a:spcPct val="100000"/>
              </a:lnSpc>
            </a:pPr>
            <a:r>
              <a:rPr b="1" lang="fr-FR" sz="4000">
                <a:solidFill>
                  <a:srgbClr val="0059a6"/>
                </a:solidFill>
                <a:latin typeface="Arial"/>
                <a:ea typeface="ＭＳ Ｐゴシック"/>
              </a:rPr>
              <a:t> </a:t>
            </a:r>
            <a:r>
              <a:rPr b="1" lang="fr-FR" sz="4000">
                <a:solidFill>
                  <a:srgbClr val="0059a6"/>
                </a:solidFill>
                <a:latin typeface="Arial"/>
                <a:ea typeface="ＭＳ Ｐゴシック"/>
              </a:rPr>
              <a:t>How to upload your data ?</a:t>
            </a:r>
            <a:endParaRPr/>
          </a:p>
        </p:txBody>
      </p:sp>
      <p:sp>
        <p:nvSpPr>
          <p:cNvPr id="234" name="TextShape 15"/>
          <p:cNvSpPr txBox="1"/>
          <p:nvPr/>
        </p:nvSpPr>
        <p:spPr>
          <a:xfrm>
            <a:off x="971640" y="6453360"/>
            <a:ext cx="7632360" cy="215640"/>
          </a:xfrm>
          <a:prstGeom prst="rect">
            <a:avLst/>
          </a:prstGeom>
        </p:spPr>
        <p:txBody>
          <a:bodyPr bIns="45000" lIns="90000" rIns="90000" tIns="45000"/>
          <a:p>
            <a:pPr>
              <a:lnSpc>
                <a:spcPct val="100000"/>
              </a:lnSpc>
            </a:pPr>
            <a:r>
              <a:rPr lang="fr-FR" sz="1400">
                <a:solidFill>
                  <a:srgbClr val="808080"/>
                </a:solidFill>
                <a:latin typeface="Arial"/>
                <a:ea typeface="ＭＳ Ｐゴシック"/>
              </a:rPr>
              <a:t>URGI-LILLE, Galaxy, 6/26/2012         yluo@versailles.inra.fr</a:t>
            </a:r>
            <a:endParaRPr/>
          </a:p>
        </p:txBody>
      </p:sp>
    </p:spTree>
  </p:cSld>
  <p:timing>
    <p:tnLst>
      <p:par>
        <p:cTn dur="indefinite" id="29" nodeType="tmRoot" restart="never">
          <p:childTnLst>
            <p:seq>
              <p:cTn dur="indefinite" id="30" nodeType="mainSeq">
                <p:childTnLst>
                  <p:par>
                    <p:cTn fill="hold" id="31" nodeType="clickEffect">
                      <p:stCondLst>
                        <p:cond delay="indefinite"/>
                      </p:stCondLst>
                      <p:childTnLst>
                        <p:par>
                          <p:cTn fill="hold" id="32" nodeType="withEffect">
                            <p:stCondLst>
                              <p:cond delay="0"/>
                            </p:stCondLst>
                            <p:childTnLst>
                              <p:par>
                                <p:cTn fill="hold" id="33" nodeType="clickEffect" presetClass="entr" presetID="1">
                                  <p:stCondLst>
                                    <p:cond delay="0"/>
                                  </p:stCondLst>
                                  <p:childTnLst>
                                    <p:set>
                                      <p:cBhvr>
                                        <p:cTn dur="1" fill="hold" id="34">
                                          <p:stCondLst>
                                            <p:cond delay="0"/>
                                          </p:stCondLst>
                                        </p:cTn>
                                        <p:tgtEl>
                                          <p:spTgt spid="225"/>
                                        </p:tgtEl>
                                        <p:attrNameLst>
                                          <p:attrName>style.visibility</p:attrName>
                                        </p:attrNameLst>
                                      </p:cBhvr>
                                      <p:to>
                                        <p:strVal val="visible"/>
                                      </p:to>
                                    </p:set>
                                  </p:childTnLst>
                                </p:cTn>
                              </p:par>
                              <p:par>
                                <p:cTn fill="hold" id="35" nodeType="withEffect" presetClass="entr" presetID="1">
                                  <p:stCondLst>
                                    <p:cond delay="0"/>
                                  </p:stCondLst>
                                  <p:childTnLst>
                                    <p:set>
                                      <p:cBhvr>
                                        <p:cTn dur="1" fill="hold" id="36">
                                          <p:stCondLst>
                                            <p:cond delay="0"/>
                                          </p:stCondLst>
                                        </p:cTn>
                                        <p:tgtEl>
                                          <p:spTgt spid="226"/>
                                        </p:tgtEl>
                                        <p:attrNameLst>
                                          <p:attrName>style.visibility</p:attrName>
                                        </p:attrNameLst>
                                      </p:cBhvr>
                                      <p:to>
                                        <p:strVal val="visible"/>
                                      </p:to>
                                    </p:set>
                                  </p:childTnLst>
                                </p:cTn>
                              </p:par>
                              <p:par>
                                <p:cTn fill="hold" id="37" nodeType="withEffect" presetClass="entr" presetID="1">
                                  <p:stCondLst>
                                    <p:cond delay="0"/>
                                  </p:stCondLst>
                                  <p:childTnLst>
                                    <p:set>
                                      <p:cBhvr>
                                        <p:cTn dur="1" fill="hold" id="38">
                                          <p:stCondLst>
                                            <p:cond delay="0"/>
                                          </p:stCondLst>
                                        </p:cTn>
                                        <p:tgtEl>
                                          <p:spTgt spid="218"/>
                                        </p:tgtEl>
                                        <p:attrNameLst>
                                          <p:attrName>style.visibility</p:attrName>
                                        </p:attrNameLst>
                                      </p:cBhvr>
                                      <p:to>
                                        <p:strVal val="visible"/>
                                      </p:to>
                                    </p:set>
                                  </p:childTnLst>
                                </p:cTn>
                              </p:par>
                            </p:childTnLst>
                          </p:cTn>
                        </p:par>
                      </p:childTnLst>
                    </p:cTn>
                  </p:par>
                  <p:par>
                    <p:cTn fill="hold" id="39" nodeType="clickEffect">
                      <p:stCondLst>
                        <p:cond delay="indefinite"/>
                      </p:stCondLst>
                      <p:childTnLst>
                        <p:par>
                          <p:cTn fill="hold" id="40" nodeType="withEffect">
                            <p:stCondLst>
                              <p:cond delay="0"/>
                            </p:stCondLst>
                            <p:childTnLst>
                              <p:par>
                                <p:cTn fill="hold" id="41" nodeType="clickEffect" presetClass="entr" presetID="1">
                                  <p:stCondLst>
                                    <p:cond delay="0"/>
                                  </p:stCondLst>
                                  <p:childTnLst>
                                    <p:set>
                                      <p:cBhvr>
                                        <p:cTn dur="1" fill="hold" id="42">
                                          <p:stCondLst>
                                            <p:cond delay="0"/>
                                          </p:stCondLst>
                                        </p:cTn>
                                        <p:tgtEl>
                                          <p:spTgt spid="224"/>
                                        </p:tgtEl>
                                        <p:attrNameLst>
                                          <p:attrName>style.visibility</p:attrName>
                                        </p:attrNameLst>
                                      </p:cBhvr>
                                      <p:to>
                                        <p:strVal val="visible"/>
                                      </p:to>
                                    </p:set>
                                  </p:childTnLst>
                                </p:cTn>
                              </p:par>
                              <p:par>
                                <p:cTn fill="hold" id="43" nodeType="withEffect" presetClass="entr" presetID="1">
                                  <p:stCondLst>
                                    <p:cond delay="0"/>
                                  </p:stCondLst>
                                  <p:childTnLst>
                                    <p:set>
                                      <p:cBhvr>
                                        <p:cTn dur="1" fill="hold" id="44">
                                          <p:stCondLst>
                                            <p:cond delay="0"/>
                                          </p:stCondLst>
                                        </p:cTn>
                                        <p:tgtEl>
                                          <p:spTgt spid="227"/>
                                        </p:tgtEl>
                                        <p:attrNameLst>
                                          <p:attrName>style.visibility</p:attrName>
                                        </p:attrNameLst>
                                      </p:cBhvr>
                                      <p:to>
                                        <p:strVal val="visible"/>
                                      </p:to>
                                    </p:set>
                                  </p:childTnLst>
                                </p:cTn>
                              </p:par>
                              <p:par>
                                <p:cTn fill="hold" id="45" nodeType="withEffect" presetClass="entr" presetID="1">
                                  <p:stCondLst>
                                    <p:cond delay="0"/>
                                  </p:stCondLst>
                                  <p:childTnLst>
                                    <p:set>
                                      <p:cBhvr>
                                        <p:cTn dur="1" fill="hold" id="46">
                                          <p:stCondLst>
                                            <p:cond delay="0"/>
                                          </p:stCondLst>
                                        </p:cTn>
                                        <p:tgtEl>
                                          <p:spTgt spid="220"/>
                                        </p:tgtEl>
                                        <p:attrNameLst>
                                          <p:attrName>style.visibility</p:attrName>
                                        </p:attrNameLst>
                                      </p:cBhvr>
                                      <p:to>
                                        <p:strVal val="visible"/>
                                      </p:to>
                                    </p:set>
                                  </p:childTnLst>
                                </p:cTn>
                              </p:par>
                            </p:childTnLst>
                          </p:cTn>
                        </p:par>
                      </p:childTnLst>
                    </p:cTn>
                  </p:par>
                  <p:par>
                    <p:cTn fill="hold" id="47" nodeType="clickEffect">
                      <p:stCondLst>
                        <p:cond delay="indefinite"/>
                      </p:stCondLst>
                      <p:childTnLst>
                        <p:par>
                          <p:cTn fill="hold" id="48" nodeType="withEffect">
                            <p:stCondLst>
                              <p:cond delay="0"/>
                            </p:stCondLst>
                            <p:childTnLst>
                              <p:par>
                                <p:cTn fill="hold" id="49" nodeType="clickEffect" presetClass="entr" presetID="1">
                                  <p:stCondLst>
                                    <p:cond delay="0"/>
                                  </p:stCondLst>
                                  <p:childTnLst>
                                    <p:set>
                                      <p:cBhvr>
                                        <p:cTn dur="1" fill="hold" id="50">
                                          <p:stCondLst>
                                            <p:cond delay="0"/>
                                          </p:stCondLst>
                                        </p:cTn>
                                        <p:tgtEl>
                                          <p:spTgt spid="222"/>
                                        </p:tgtEl>
                                        <p:attrNameLst>
                                          <p:attrName>style.visibility</p:attrName>
                                        </p:attrNameLst>
                                      </p:cBhvr>
                                      <p:to>
                                        <p:strVal val="visible"/>
                                      </p:to>
                                    </p:set>
                                  </p:childTnLst>
                                </p:cTn>
                              </p:par>
                              <p:par>
                                <p:cTn fill="hold" id="51" nodeType="withEffect" presetClass="entr" presetID="1">
                                  <p:stCondLst>
                                    <p:cond delay="0"/>
                                  </p:stCondLst>
                                  <p:childTnLst>
                                    <p:set>
                                      <p:cBhvr>
                                        <p:cTn dur="1" fill="hold" id="52">
                                          <p:stCondLst>
                                            <p:cond delay="0"/>
                                          </p:stCondLst>
                                        </p:cTn>
                                        <p:tgtEl>
                                          <p:spTgt spid="228"/>
                                        </p:tgtEl>
                                        <p:attrNameLst>
                                          <p:attrName>style.visibility</p:attrName>
                                        </p:attrNameLst>
                                      </p:cBhvr>
                                      <p:to>
                                        <p:strVal val="visible"/>
                                      </p:to>
                                    </p:set>
                                  </p:childTnLst>
                                </p:cTn>
                              </p:par>
                              <p:par>
                                <p:cTn fill="hold" id="53" nodeType="withEffect" presetClass="entr" presetID="1">
                                  <p:stCondLst>
                                    <p:cond delay="0"/>
                                  </p:stCondLst>
                                  <p:childTnLst>
                                    <p:set>
                                      <p:cBhvr>
                                        <p:cTn dur="1" fill="hold" id="54">
                                          <p:stCondLst>
                                            <p:cond delay="0"/>
                                          </p:stCondLst>
                                        </p:cTn>
                                        <p:tgtEl>
                                          <p:spTgt spid="221"/>
                                        </p:tgtEl>
                                        <p:attrNameLst>
                                          <p:attrName>style.visibility</p:attrName>
                                        </p:attrNameLst>
                                      </p:cBhvr>
                                      <p:to>
                                        <p:strVal val="visible"/>
                                      </p:to>
                                    </p:set>
                                  </p:childTnLst>
                                </p:cTn>
                              </p:par>
                            </p:childTnLst>
                          </p:cTn>
                        </p:par>
                      </p:childTnLst>
                    </p:cTn>
                  </p:par>
                  <p:par>
                    <p:cTn fill="hold" id="55" nodeType="clickEffect">
                      <p:stCondLst>
                        <p:cond delay="indefinite"/>
                      </p:stCondLst>
                      <p:childTnLst>
                        <p:par>
                          <p:cTn fill="hold" id="56" nodeType="withEffect">
                            <p:stCondLst>
                              <p:cond delay="0"/>
                            </p:stCondLst>
                            <p:childTnLst>
                              <p:par>
                                <p:cTn fill="hold" id="57" nodeType="clickEffect" presetClass="entr" presetID="1">
                                  <p:stCondLst>
                                    <p:cond delay="0"/>
                                  </p:stCondLst>
                                  <p:childTnLst>
                                    <p:set>
                                      <p:cBhvr>
                                        <p:cTn dur="1" fill="hold" id="58">
                                          <p:stCondLst>
                                            <p:cond delay="0"/>
                                          </p:stCondLst>
                                        </p:cTn>
                                        <p:tgtEl>
                                          <p:spTgt spid="223"/>
                                        </p:tgtEl>
                                        <p:attrNameLst>
                                          <p:attrName>style.visibility</p:attrName>
                                        </p:attrNameLst>
                                      </p:cBhvr>
                                      <p:to>
                                        <p:strVal val="visible"/>
                                      </p:to>
                                    </p:set>
                                  </p:childTnLst>
                                </p:cTn>
                              </p:par>
                              <p:par>
                                <p:cTn fill="hold" id="59" nodeType="withEffect" presetClass="entr" presetID="1">
                                  <p:stCondLst>
                                    <p:cond delay="0"/>
                                  </p:stCondLst>
                                  <p:childTnLst>
                                    <p:set>
                                      <p:cBhvr>
                                        <p:cTn dur="1" fill="hold" id="60">
                                          <p:stCondLst>
                                            <p:cond delay="0"/>
                                          </p:stCondLst>
                                        </p:cTn>
                                        <p:tgtEl>
                                          <p:spTgt spid="229"/>
                                        </p:tgtEl>
                                        <p:attrNameLst>
                                          <p:attrName>style.visibility</p:attrName>
                                        </p:attrNameLst>
                                      </p:cBhvr>
                                      <p:to>
                                        <p:strVal val="visible"/>
                                      </p:to>
                                    </p:set>
                                  </p:childTnLst>
                                </p:cTn>
                              </p:par>
                              <p:par>
                                <p:cTn fill="hold" id="61" nodeType="withEffect" presetClass="entr" presetID="1">
                                  <p:stCondLst>
                                    <p:cond delay="0"/>
                                  </p:stCondLst>
                                  <p:childTnLst>
                                    <p:set>
                                      <p:cBhvr>
                                        <p:cTn dur="1" fill="hold" id="62">
                                          <p:stCondLst>
                                            <p:cond delay="0"/>
                                          </p:stCondLst>
                                        </p:cTn>
                                        <p:tgtEl>
                                          <p:spTgt spid="21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